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2.xml" ContentType="application/vnd.openxmlformats-officedocument.drawingml.chartshapes+xml"/>
  <Override PartName="/ppt/notesSlides/notesSlide2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3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643" r:id="rId1"/>
  </p:sldMasterIdLst>
  <p:notesMasterIdLst>
    <p:notesMasterId r:id="rId32"/>
  </p:notesMasterIdLst>
  <p:sldIdLst>
    <p:sldId id="337" r:id="rId2"/>
    <p:sldId id="350" r:id="rId3"/>
    <p:sldId id="338" r:id="rId4"/>
    <p:sldId id="362" r:id="rId5"/>
    <p:sldId id="363" r:id="rId6"/>
    <p:sldId id="364" r:id="rId7"/>
    <p:sldId id="344" r:id="rId8"/>
    <p:sldId id="345" r:id="rId9"/>
    <p:sldId id="366" r:id="rId10"/>
    <p:sldId id="302" r:id="rId11"/>
    <p:sldId id="356" r:id="rId12"/>
    <p:sldId id="303" r:id="rId13"/>
    <p:sldId id="357" r:id="rId14"/>
    <p:sldId id="305" r:id="rId15"/>
    <p:sldId id="301" r:id="rId16"/>
    <p:sldId id="306" r:id="rId17"/>
    <p:sldId id="353" r:id="rId18"/>
    <p:sldId id="354" r:id="rId19"/>
    <p:sldId id="355" r:id="rId20"/>
    <p:sldId id="312" r:id="rId21"/>
    <p:sldId id="313" r:id="rId22"/>
    <p:sldId id="358" r:id="rId23"/>
    <p:sldId id="359" r:id="rId24"/>
    <p:sldId id="360" r:id="rId25"/>
    <p:sldId id="323" r:id="rId26"/>
    <p:sldId id="327" r:id="rId27"/>
    <p:sldId id="328" r:id="rId28"/>
    <p:sldId id="330" r:id="rId29"/>
    <p:sldId id="331" r:id="rId30"/>
    <p:sldId id="326" r:id="rId31"/>
  </p:sldIdLst>
  <p:sldSz cx="9144000" cy="6858000" type="screen4x3"/>
  <p:notesSz cx="9926638" cy="679767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1pPr>
    <a:lvl2pPr marL="3429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2pPr>
    <a:lvl3pPr marL="685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3pPr>
    <a:lvl4pPr marL="10287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4pPr>
    <a:lvl5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5pPr>
    <a:lvl6pPr marL="1714500" algn="l" defTabSz="6858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6pPr>
    <a:lvl7pPr marL="2057400" algn="l" defTabSz="6858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7pPr>
    <a:lvl8pPr marL="2400300" algn="l" defTabSz="6858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8pPr>
    <a:lvl9pPr marL="2743200" algn="l" defTabSz="6858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302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C0D8F6"/>
    <a:srgbClr val="467EA6"/>
    <a:srgbClr val="B3D4EB"/>
    <a:srgbClr val="B0D8F4"/>
    <a:srgbClr val="B3D9F7"/>
    <a:srgbClr val="121314"/>
    <a:srgbClr val="000000"/>
    <a:srgbClr val="67CBFD"/>
    <a:srgbClr val="59AC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5758FB7-9AC5-4552-8A53-C91805E547F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A488322-F2BA-4B5B-9748-0D474271808F}" styleName="Средний стиль 3 -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Средний стиль 1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12" autoAdjust="0"/>
    <p:restoredTop sz="96412" autoAdjust="0"/>
  </p:normalViewPr>
  <p:slideViewPr>
    <p:cSldViewPr>
      <p:cViewPr varScale="1">
        <p:scale>
          <a:sx n="109" d="100"/>
          <a:sy n="109" d="100"/>
        </p:scale>
        <p:origin x="540" y="108"/>
      </p:cViewPr>
      <p:guideLst>
        <p:guide orient="horz" pos="2160"/>
        <p:guide pos="2880"/>
        <p:guide pos="30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06" d="100"/>
          <a:sy n="106" d="100"/>
        </p:scale>
        <p:origin x="678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view3D>
      <c:rotX val="15"/>
      <c:rotY val="20"/>
      <c:rAngAx val="0"/>
    </c:view3D>
    <c:floor>
      <c:thickness val="0"/>
      <c:spPr>
        <a:gradFill rotWithShape="1">
          <a:gsLst>
            <a:gs pos="0">
              <a:schemeClr val="accent6">
                <a:shade val="51000"/>
                <a:satMod val="130000"/>
              </a:schemeClr>
            </a:gs>
            <a:gs pos="80000">
              <a:schemeClr val="accent6">
                <a:shade val="93000"/>
                <a:satMod val="130000"/>
              </a:schemeClr>
            </a:gs>
            <a:gs pos="100000">
              <a:schemeClr val="accent6">
                <a:shade val="94000"/>
                <a:satMod val="135000"/>
              </a:schemeClr>
            </a:gs>
          </a:gsLst>
          <a:lin ang="16200000" scaled="0"/>
        </a:gradFill>
        <a:ln w="6350" cap="flat" cmpd="sng" algn="ctr">
          <a:noFill/>
          <a:prstDash val="solid"/>
          <a:round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8246949705611124"/>
          <c:y val="0.17488451443569553"/>
          <c:w val="0.71753030604281864"/>
          <c:h val="0.6447143239792231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Федеральный бюджет</c:v>
                </c:pt>
              </c:strCache>
            </c:strRef>
          </c:tx>
          <c:spPr>
            <a:solidFill>
              <a:schemeClr val="accent6">
                <a:tint val="65000"/>
              </a:schemeClr>
            </a:solidFill>
            <a:ln w="6350" cap="flat" cmpd="sng" algn="ctr">
              <a:solidFill>
                <a:schemeClr val="lt1"/>
              </a:solidFill>
              <a:prstDash val="solid"/>
              <a:round/>
            </a:ln>
            <a:effectLst/>
            <a:scene3d>
              <a:camera prst="orthographicFront"/>
              <a:lightRig rig="threePt" dir="t"/>
            </a:scene3d>
            <a:sp3d contourW="6350">
              <a:bevelT/>
              <a:contourClr>
                <a:schemeClr val="lt1"/>
              </a:contourClr>
            </a:sp3d>
          </c:spPr>
          <c:invertIfNegative val="0"/>
          <c:dPt>
            <c:idx val="0"/>
            <c:invertIfNegative val="0"/>
            <c:bubble3D val="0"/>
          </c:dPt>
          <c:dPt>
            <c:idx val="2"/>
            <c:invertIfNegative val="0"/>
            <c:bubble3D val="0"/>
          </c:dPt>
          <c:dLbls>
            <c:dLbl>
              <c:idx val="0"/>
              <c:layout>
                <c:manualLayout>
                  <c:x val="-5.7723097112860972E-2"/>
                  <c:y val="-0.1193694225721785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7.9304107256863987E-3"/>
                  <c:y val="-0.1034137139107611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00206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План (284,6)</c:v>
                </c:pt>
                <c:pt idx="1">
                  <c:v>Факт (283,0)</c:v>
                </c:pt>
              </c:strCache>
            </c:strRef>
          </c:cat>
          <c:val>
            <c:numRef>
              <c:f>Лист1!$B$2:$B$3</c:f>
              <c:numCache>
                <c:formatCode>0.0</c:formatCode>
                <c:ptCount val="2"/>
                <c:pt idx="0">
                  <c:v>76.7</c:v>
                </c:pt>
                <c:pt idx="1">
                  <c:v>76.400000000000006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Местный бюджет </c:v>
                </c:pt>
              </c:strCache>
            </c:strRef>
          </c:tx>
          <c:spPr>
            <a:solidFill>
              <a:schemeClr val="accent6"/>
            </a:solidFill>
            <a:ln w="6350" cap="flat" cmpd="sng" algn="ctr">
              <a:solidFill>
                <a:schemeClr val="lt1"/>
              </a:solidFill>
              <a:prstDash val="solid"/>
              <a:round/>
            </a:ln>
            <a:effectLst/>
            <a:scene3d>
              <a:camera prst="orthographicFront"/>
              <a:lightRig rig="threePt" dir="t"/>
            </a:scene3d>
            <a:sp3d contourW="6350">
              <a:bevelT/>
              <a:contourClr>
                <a:schemeClr val="lt1"/>
              </a:contourClr>
            </a:sp3d>
          </c:spPr>
          <c:invertIfNegative val="0"/>
          <c:dLbls>
            <c:dLbl>
              <c:idx val="0"/>
              <c:layout>
                <c:manualLayout>
                  <c:x val="-1.6352770092927574E-3"/>
                  <c:y val="-0.1160797244094488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4662694190254071E-3"/>
                  <c:y val="-8.910547900262466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002060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86936936936937E-2"/>
                      <c:h val="8.3749999999999977E-2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00206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План (284,6)</c:v>
                </c:pt>
                <c:pt idx="1">
                  <c:v>Факт (283,0)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83.9</c:v>
                </c:pt>
                <c:pt idx="1">
                  <c:v>83.5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Окружной бюджет </c:v>
                </c:pt>
              </c:strCache>
            </c:strRef>
          </c:tx>
          <c:spPr>
            <a:solidFill>
              <a:schemeClr val="accent6">
                <a:shade val="65000"/>
              </a:schemeClr>
            </a:solidFill>
            <a:ln w="6350" cap="flat" cmpd="sng" algn="ctr">
              <a:solidFill>
                <a:schemeClr val="lt1"/>
              </a:solidFill>
              <a:prstDash val="solid"/>
              <a:round/>
            </a:ln>
            <a:effectLst/>
            <a:scene3d>
              <a:camera prst="orthographicFront"/>
              <a:lightRig rig="threePt" dir="t"/>
            </a:scene3d>
            <a:sp3d contourW="6350">
              <a:bevelT/>
              <a:contourClr>
                <a:schemeClr val="lt1"/>
              </a:contourClr>
            </a:sp3d>
          </c:spPr>
          <c:invertIfNegative val="0"/>
          <c:dLbls>
            <c:dLbl>
              <c:idx val="0"/>
              <c:layout>
                <c:manualLayout>
                  <c:x val="-6.1156629070014894E-2"/>
                  <c:y val="-0.1200160761154855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6.7003085762928363E-2"/>
                  <c:y val="-9.90564304461942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План (284,6)</c:v>
                </c:pt>
                <c:pt idx="1">
                  <c:v>Факт (283,0)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124</c:v>
                </c:pt>
                <c:pt idx="1">
                  <c:v>123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shape val="box"/>
        <c:axId val="1484544640"/>
        <c:axId val="1484551168"/>
        <c:axId val="0"/>
      </c:bar3DChart>
      <c:catAx>
        <c:axId val="14845446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84551168"/>
        <c:crosses val="autoZero"/>
        <c:auto val="1"/>
        <c:lblAlgn val="ctr"/>
        <c:lblOffset val="100"/>
        <c:noMultiLvlLbl val="0"/>
      </c:catAx>
      <c:valAx>
        <c:axId val="1484551168"/>
        <c:scaling>
          <c:orientation val="minMax"/>
        </c:scaling>
        <c:delete val="1"/>
        <c:axPos val="l"/>
        <c:numFmt formatCode="0.0" sourceLinked="1"/>
        <c:majorTickMark val="out"/>
        <c:minorTickMark val="none"/>
        <c:tickLblPos val="nextTo"/>
        <c:crossAx val="14845446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1.5765765765765764E-2"/>
          <c:y val="0.60119750656167981"/>
          <c:w val="0.39260122091848426"/>
          <c:h val="0.3113024934383202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100"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Отгружено товаров собственного производства, выполнено работ и услуг собственными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силами</a:t>
            </a:r>
          </a:p>
          <a:p>
            <a:pPr>
              <a:defRPr sz="10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(без субъектов МСП) </a:t>
            </a:r>
          </a:p>
        </c:rich>
      </c:tx>
      <c:layout>
        <c:manualLayout>
          <c:xMode val="edge"/>
          <c:yMode val="edge"/>
          <c:x val="0.12681863835390536"/>
          <c:y val="1.0770960922460364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30"/>
      <c:rotY val="10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9864911292080051E-2"/>
          <c:y val="0.18959530902795524"/>
          <c:w val="0.78593371724056882"/>
          <c:h val="0.70372295230124304"/>
        </c:manualLayout>
      </c:layout>
      <c:pie3DChart>
        <c:varyColors val="1"/>
        <c:ser>
          <c:idx val="0"/>
          <c:order val="0"/>
          <c:tx>
            <c:strRef>
              <c:f>Лист1!$B$2</c:f>
              <c:strCache>
                <c:ptCount val="1"/>
                <c:pt idx="0">
                  <c:v>11%</c:v>
                </c:pt>
              </c:strCache>
            </c:strRef>
          </c:tx>
          <c:dPt>
            <c:idx val="0"/>
            <c:bubble3D val="0"/>
            <c:explosion val="16"/>
            <c:spPr>
              <a:solidFill>
                <a:schemeClr val="accent5">
                  <a:shade val="65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"/>
            <c:bubble3D val="0"/>
            <c:explosion val="18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2"/>
            <c:bubble3D val="0"/>
            <c:spPr>
              <a:solidFill>
                <a:schemeClr val="accent5">
                  <a:tint val="65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3"/>
            <c:bubble3D val="0"/>
            <c:spPr>
              <a:solidFill>
                <a:schemeClr val="accent5">
                  <a:tint val="3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Lbls>
            <c:dLbl>
              <c:idx val="0"/>
              <c:layout>
                <c:manualLayout>
                  <c:x val="-0.17312546733099599"/>
                  <c:y val="0.1092581871621733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r">
                      <a:defRPr sz="1330" b="1" i="0" u="none" strike="noStrike" kern="1200" spc="0" baseline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29EB1FF9-A876-42E2-A36F-400105744971}" type="CATEGORYNAME">
                      <a:rPr lang="ru-RU" sz="1050">
                        <a:solidFill>
                          <a:srgbClr val="002060"/>
                        </a:solidFill>
                      </a:rPr>
                      <a:pPr algn="r">
                        <a:defRPr>
                          <a:solidFill>
                            <a:srgbClr val="002060"/>
                          </a:solidFill>
                        </a:defRPr>
                      </a:pPr>
                      <a:t>[ИМЯ КАТЕГОРИИ]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r">
                    <a:defRPr sz="1330" b="1" i="0" u="none" strike="noStrike" kern="1200" spc="0" baseline="0">
                      <a:solidFill>
                        <a:srgbClr val="00206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053620262053525"/>
                      <c:h val="9.2034061873909112E-2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9.5920867034740967E-2"/>
                  <c:y val="-0.1092583136771267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r">
                      <a:defRPr sz="1330" b="1" i="0" u="none" strike="noStrike" kern="1200" spc="0" baseline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0F46DD98-A086-4476-A8CC-903B6980C2EA}" type="CATEGORYNAME">
                      <a:rPr lang="ru-RU" sz="1000">
                        <a:solidFill>
                          <a:srgbClr val="002060"/>
                        </a:solidFill>
                      </a:rPr>
                      <a:pPr algn="r">
                        <a:defRPr>
                          <a:solidFill>
                            <a:srgbClr val="002060"/>
                          </a:solidFill>
                        </a:defRPr>
                      </a:pPr>
                      <a:t>[ИМЯ КАТЕГОРИИ]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r">
                    <a:defRPr sz="1330" b="1" i="0" u="none" strike="noStrike" kern="1200" spc="0" baseline="0">
                      <a:solidFill>
                        <a:srgbClr val="00206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-0.12409271699586234"/>
                  <c:y val="-0.2731455311629102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r">
                      <a:defRPr sz="1330" b="1" i="0" u="none" strike="noStrike" kern="1200" spc="0" baseline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7B03BEBA-A2E0-4A33-AF9B-DE5E5BEF15C5}" type="CATEGORYNAME">
                      <a:rPr lang="ru-RU" sz="1000">
                        <a:solidFill>
                          <a:srgbClr val="002060"/>
                        </a:solidFill>
                      </a:rPr>
                      <a:pPr algn="r">
                        <a:defRPr>
                          <a:solidFill>
                            <a:srgbClr val="002060"/>
                          </a:solidFill>
                        </a:defRPr>
                      </a:pPr>
                      <a:t>[ИМЯ КАТЕГОРИИ]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r">
                    <a:defRPr sz="1330" b="1" i="0" u="none" strike="noStrike" kern="1200" spc="0" baseline="0">
                      <a:solidFill>
                        <a:srgbClr val="00206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490063338720401"/>
                      <c:h val="0.23853660659567996"/>
                    </c:manualLayout>
                  </c15:layout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r">
                  <a:defRPr sz="1330" b="1" i="0" u="none" strike="noStrike" kern="1200" spc="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Обрабатывающие производства</c:v>
                </c:pt>
                <c:pt idx="1">
                  <c:v>Добыча полезных ископаемых</c:v>
                </c:pt>
                <c:pt idx="2">
                  <c:v>Обеспечение электрической энергией, газом и паром, кондиционирование воздуха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0.1074</c:v>
                </c:pt>
                <c:pt idx="1">
                  <c:v>0.4521</c:v>
                </c:pt>
                <c:pt idx="2" formatCode="0.00%">
                  <c:v>3.2399999999999998E-2</c:v>
                </c:pt>
              </c:numCache>
            </c:numRef>
          </c:val>
          <c:extLst/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 i="0" u="none" strike="noStrike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pPr>
            <a:r>
              <a:rPr lang="ru-RU" sz="1400" dirty="0">
                <a:solidFill>
                  <a:srgbClr val="0070C0"/>
                </a:solidFill>
              </a:rPr>
              <a:t>Введено </a:t>
            </a:r>
            <a:r>
              <a:rPr lang="ru-RU" sz="1400" dirty="0" smtClean="0">
                <a:solidFill>
                  <a:srgbClr val="0070C0"/>
                </a:solidFill>
              </a:rPr>
              <a:t>жилья </a:t>
            </a:r>
            <a:r>
              <a:rPr lang="ru-RU" sz="1400" b="1" dirty="0" smtClean="0">
                <a:solidFill>
                  <a:srgbClr val="0070C0"/>
                </a:solidFill>
                <a:effectLst/>
              </a:rPr>
              <a:t>(тыс. м</a:t>
            </a:r>
            <a:r>
              <a:rPr lang="ru-RU" sz="1400" b="1" baseline="30000" dirty="0" smtClean="0">
                <a:solidFill>
                  <a:srgbClr val="0070C0"/>
                </a:solidFill>
                <a:effectLst/>
              </a:rPr>
              <a:t>2</a:t>
            </a:r>
            <a:r>
              <a:rPr lang="ru-RU" sz="1400" b="1" dirty="0" smtClean="0">
                <a:solidFill>
                  <a:srgbClr val="0070C0"/>
                </a:solidFill>
                <a:effectLst/>
              </a:rPr>
              <a:t>)</a:t>
            </a:r>
            <a:endParaRPr lang="ru-RU" sz="1400" dirty="0" smtClean="0">
              <a:solidFill>
                <a:srgbClr val="0070C0"/>
              </a:solidFill>
              <a:effectLst/>
            </a:endParaRPr>
          </a:p>
        </c:rich>
      </c:tx>
      <c:layout>
        <c:manualLayout>
          <c:xMode val="edge"/>
          <c:yMode val="edge"/>
          <c:x val="6.2172820033496813E-2"/>
          <c:y val="0.1286869576133956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400" b="1" i="0" u="none" strike="noStrike" kern="1200" baseline="0">
              <a:solidFill>
                <a:srgbClr val="0070C0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7222222222222221E-2"/>
          <c:y val="0.17206036745406825"/>
          <c:w val="0.93888888888888888"/>
          <c:h val="0.69594889180519104"/>
        </c:manualLayout>
      </c:layout>
      <c:bar3DChart>
        <c:barDir val="col"/>
        <c:grouping val="standard"/>
        <c:varyColors val="0"/>
        <c:ser>
          <c:idx val="0"/>
          <c:order val="0"/>
          <c:spPr>
            <a:solidFill>
              <a:srgbClr val="0070C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2.6524511990750257E-3"/>
                  <c:y val="-3.02727407080166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7.957353597225077E-3"/>
                  <c:y val="-4.5409111062024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5914707194450154E-2"/>
                  <c:y val="-5.55000246313638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7.957353597225077E-3"/>
                  <c:y val="-6.05454814160332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5914707194450251E-2"/>
                  <c:y val="-3.53181974926861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Лист1!$C$9:$C$13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Лист1!$D$9:$D$13</c:f>
              <c:numCache>
                <c:formatCode>General</c:formatCode>
                <c:ptCount val="5"/>
                <c:pt idx="0">
                  <c:v>12.1</c:v>
                </c:pt>
                <c:pt idx="1">
                  <c:v>42.5</c:v>
                </c:pt>
                <c:pt idx="2">
                  <c:v>15</c:v>
                </c:pt>
                <c:pt idx="3">
                  <c:v>36.700000000000003</c:v>
                </c:pt>
                <c:pt idx="4">
                  <c:v>5.8</c:v>
                </c:pt>
              </c:numCache>
            </c:numRef>
          </c:val>
          <c:shape val="cylinder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484549536"/>
        <c:axId val="1484540832"/>
        <c:axId val="1539646224"/>
      </c:bar3DChart>
      <c:catAx>
        <c:axId val="1484549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84540832"/>
        <c:crosses val="autoZero"/>
        <c:auto val="1"/>
        <c:lblAlgn val="ctr"/>
        <c:lblOffset val="100"/>
        <c:noMultiLvlLbl val="0"/>
      </c:catAx>
      <c:valAx>
        <c:axId val="148454083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484549536"/>
        <c:crosses val="autoZero"/>
        <c:crossBetween val="between"/>
      </c:valAx>
      <c:serAx>
        <c:axId val="1539646224"/>
        <c:scaling>
          <c:orientation val="minMax"/>
        </c:scaling>
        <c:delete val="1"/>
        <c:axPos val="b"/>
        <c:majorTickMark val="none"/>
        <c:minorTickMark val="none"/>
        <c:tickLblPos val="nextTo"/>
        <c:crossAx val="1484540832"/>
        <c:crosses val="autoZero"/>
      </c:ser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3.2909524860025414E-2"/>
          <c:y val="3.0356997665599881E-2"/>
          <c:w val="0.93132163204096552"/>
          <c:h val="0.71443716398068369"/>
        </c:manualLayout>
      </c:layout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Естественный прирост (убыль) населения, человек</c:v>
                </c:pt>
              </c:strCache>
            </c:strRef>
          </c:tx>
          <c:spPr>
            <a:ln w="28575" cap="rnd">
              <a:solidFill>
                <a:schemeClr val="accent5">
                  <a:shade val="76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shade val="76000"/>
                </a:schemeClr>
              </a:solidFill>
              <a:ln w="9525">
                <a:solidFill>
                  <a:schemeClr val="accent5">
                    <a:shade val="76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82550" h="44450" prst="angle"/>
                <a:bevelB w="82550" h="44450" prst="angle"/>
                <a:contourClr>
                  <a:srgbClr val="000000"/>
                </a:contourClr>
              </a:sp3d>
            </c:spPr>
          </c:marker>
          <c:dLbls>
            <c:dLbl>
              <c:idx val="0"/>
              <c:layout>
                <c:manualLayout>
                  <c:x val="-0.10566314234027956"/>
                  <c:y val="1.2162645800169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4.6211327934325488E-2"/>
                  <c:y val="6.46072744858131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3.6383310257948533E-2"/>
                  <c:y val="-0.10825817309434875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338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5.8277142192617405E-2"/>
                  <c:y val="-7.57522472968600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6.3386601370148704E-2"/>
                  <c:y val="-9.53809310628687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338</c:v>
                </c:pt>
                <c:pt idx="1">
                  <c:v>297</c:v>
                </c:pt>
                <c:pt idx="2">
                  <c:v>217</c:v>
                </c:pt>
                <c:pt idx="3">
                  <c:v>278</c:v>
                </c:pt>
                <c:pt idx="4">
                  <c:v>254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Миграционный прирост (убыль) населения, человек</c:v>
                </c:pt>
              </c:strCache>
            </c:strRef>
          </c:tx>
          <c:spPr>
            <a:ln w="28575" cap="rnd">
              <a:solidFill>
                <a:schemeClr val="accent5">
                  <a:tint val="77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tint val="77000"/>
                </a:schemeClr>
              </a:solidFill>
              <a:ln w="9525">
                <a:solidFill>
                  <a:schemeClr val="accent5">
                    <a:tint val="77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82550" h="44450" prst="angle"/>
                <a:bevelB w="82550" h="44450" prst="angle"/>
                <a:contourClr>
                  <a:srgbClr val="000000"/>
                </a:contourClr>
              </a:sp3d>
            </c:spPr>
          </c:marker>
          <c:dLbls>
            <c:dLbl>
              <c:idx val="0"/>
              <c:layout>
                <c:manualLayout>
                  <c:x val="2.1508720898312895E-2"/>
                  <c:y val="-1.15090595557750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3662777291425638E-2"/>
                  <c:y val="5.16124797833896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5.1780193315001728E-2"/>
                  <c:y val="8.91250905836698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9423850731042074E-2"/>
                  <c:y val="3.65905545775825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-656</c:v>
                </c:pt>
                <c:pt idx="1">
                  <c:v>300</c:v>
                </c:pt>
                <c:pt idx="2">
                  <c:v>-430</c:v>
                </c:pt>
                <c:pt idx="3">
                  <c:v>-230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84543008"/>
        <c:axId val="1484551712"/>
      </c:lineChart>
      <c:catAx>
        <c:axId val="1484543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cap="none" spc="0" baseline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484551712"/>
        <c:crosses val="autoZero"/>
        <c:auto val="1"/>
        <c:lblAlgn val="ctr"/>
        <c:lblOffset val="100"/>
        <c:noMultiLvlLbl val="0"/>
      </c:catAx>
      <c:valAx>
        <c:axId val="1484551712"/>
        <c:scaling>
          <c:orientation val="minMax"/>
          <c:max val="600"/>
          <c:min val="-600"/>
        </c:scaling>
        <c:delete val="0"/>
        <c:axPos val="l"/>
        <c:majorGridlines>
          <c:spPr>
            <a:ln w="9525" cap="flat" cmpd="sng" algn="ctr">
              <a:solidFill>
                <a:schemeClr val="accent1">
                  <a:shade val="50000"/>
                  <a:alpha val="41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84543008"/>
        <c:crossesAt val="1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cap="none" spc="0" baseline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9.5667860518257153E-2"/>
          <c:y val="0.70981274813883666"/>
          <c:w val="0.78270797262402192"/>
          <c:h val="0.1779630144965857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197" b="0" i="0" u="none" strike="noStrike" kern="1200" cap="none" spc="0" baseline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1291326053377581E-2"/>
          <c:y val="5.3967733475621289E-2"/>
          <c:w val="0.93741734789324482"/>
          <c:h val="0.81277515542189238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обращений, всего</c:v>
                </c:pt>
              </c:strCache>
            </c:strRef>
          </c:tx>
          <c:spPr>
            <a:solidFill>
              <a:srgbClr val="0070C2"/>
            </a:solidFill>
            <a:ln>
              <a:noFill/>
            </a:ln>
            <a:effectLst>
              <a:outerShdw blurRad="40000" dist="23000" dir="540000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2.2688594925686814E-3"/>
                  <c:y val="-2.50678818996815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6.17283950617284E-3"/>
                  <c:y val="-2.80603266089448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7.1806723184491749E-3"/>
                  <c:y val="-3.4189531445264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2589100704517199E-2"/>
                  <c:y val="-1.9642388451443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19488502599184E-2"/>
                  <c:y val="-3.24754903472617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39831</c:v>
                </c:pt>
                <c:pt idx="1">
                  <c:v>39570</c:v>
                </c:pt>
                <c:pt idx="2">
                  <c:v>39436</c:v>
                </c:pt>
                <c:pt idx="3">
                  <c:v>39484</c:v>
                </c:pt>
                <c:pt idx="4" formatCode="#,##0">
                  <c:v>40180</c:v>
                </c:pt>
              </c:numCache>
            </c:numRef>
          </c:val>
          <c:shape val="cylinder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484545184"/>
        <c:axId val="1484552800"/>
        <c:axId val="1539644976"/>
      </c:bar3DChart>
      <c:catAx>
        <c:axId val="1484545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84552800"/>
        <c:crosses val="autoZero"/>
        <c:auto val="1"/>
        <c:lblAlgn val="ctr"/>
        <c:lblOffset val="100"/>
        <c:noMultiLvlLbl val="0"/>
      </c:catAx>
      <c:valAx>
        <c:axId val="14845528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84545184"/>
        <c:crosses val="autoZero"/>
        <c:crossBetween val="between"/>
      </c:valAx>
      <c:serAx>
        <c:axId val="1539644976"/>
        <c:scaling>
          <c:orientation val="minMax"/>
        </c:scaling>
        <c:delete val="0"/>
        <c:axPos val="b"/>
        <c:majorTickMark val="none"/>
        <c:minorTickMark val="none"/>
        <c:tickLblPos val="none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84552800"/>
        <c:crosses val="autoZero"/>
      </c:ser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1073439416023974E-2"/>
          <c:y val="8.7316377036958645E-2"/>
          <c:w val="0.93785312116795205"/>
          <c:h val="0.6405237667346425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малых и средних предприятий</c:v>
                </c:pt>
              </c:strCache>
            </c:strRef>
          </c:tx>
          <c:spPr>
            <a:gradFill>
              <a:gsLst>
                <a:gs pos="100000">
                  <a:schemeClr val="accent6">
                    <a:alpha val="0"/>
                  </a:schemeClr>
                </a:gs>
                <a:gs pos="50000">
                  <a:schemeClr val="accent6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380</c:v>
                </c:pt>
                <c:pt idx="1">
                  <c:v>376</c:v>
                </c:pt>
                <c:pt idx="2">
                  <c:v>371</c:v>
                </c:pt>
                <c:pt idx="3">
                  <c:v>356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Количество индивидуальных предпринимателей</c:v>
                </c:pt>
              </c:strCache>
            </c:strRef>
          </c:tx>
          <c:spPr>
            <a:gradFill>
              <a:gsLst>
                <a:gs pos="100000">
                  <a:schemeClr val="accent5">
                    <a:alpha val="0"/>
                  </a:schemeClr>
                </a:gs>
                <a:gs pos="50000">
                  <a:schemeClr val="accent5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cap="none" spc="0" baseline="0">
                    <a:ln w="0"/>
                    <a:solidFill>
                      <a:srgbClr val="000000"/>
                    </a:solidFill>
                    <a:effectLst/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1055</c:v>
                </c:pt>
                <c:pt idx="1">
                  <c:v>1049</c:v>
                </c:pt>
                <c:pt idx="2">
                  <c:v>1041</c:v>
                </c:pt>
                <c:pt idx="3">
                  <c:v>1036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1484537568"/>
        <c:axId val="1484552256"/>
        <c:axId val="0"/>
      </c:bar3DChart>
      <c:catAx>
        <c:axId val="1484537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baseline="0">
                <a:ln w="0"/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84552256"/>
        <c:crosses val="autoZero"/>
        <c:auto val="1"/>
        <c:lblAlgn val="ctr"/>
        <c:lblOffset val="100"/>
        <c:noMultiLvlLbl val="0"/>
      </c:catAx>
      <c:valAx>
        <c:axId val="14845522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845375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cap="none" spc="0" baseline="0">
              <a:ln w="0"/>
              <a:solidFill>
                <a:srgbClr val="000000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colors2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5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6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13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1">
      <a:schemeClr val="lt1"/>
    </cs:lnRef>
    <cs:fillRef idx="1">
      <cs:styleClr val="auto"/>
    </cs:fillRef>
    <cs:effectRef idx="1">
      <a:schemeClr val="dk1"/>
    </cs:effectRef>
    <cs:fontRef idx="minor">
      <a:schemeClr val="tx1"/>
    </cs:fontRef>
    <cs:spPr>
      <a:ln>
        <a:round/>
      </a:ln>
    </cs:spPr>
  </cs:dataPoint>
  <cs:dataPoint3D>
    <cs:lnRef idx="1">
      <a:schemeClr val="lt1"/>
    </cs:lnRef>
    <cs:fillRef idx="1">
      <cs:styleClr val="auto"/>
    </cs:fillRef>
    <cs:effectRef idx="1">
      <a:schemeClr val="dk1"/>
    </cs:effectRef>
    <cs:fontRef idx="minor">
      <a:schemeClr val="tx1"/>
    </cs:fontRef>
    <cs:spPr>
      <a:ln>
        <a:round/>
      </a:ln>
    </cs:spPr>
  </cs:dataPoint3D>
  <cs:dataPointLine>
    <cs:lnRef idx="1">
      <cs:styleClr val="auto"/>
    </cs:lnRef>
    <cs:lineWidthScale>5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1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 mods="ignoreCSTransforms">
      <cs:styleClr val="0">
        <a:shade val="25000"/>
      </cs:styleClr>
    </cs:fillRef>
    <cs:effectRef idx="1">
      <a:schemeClr val="dk1"/>
    </cs:effectRef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 mods="ignoreCSTransforms">
      <cs:styleClr val="0">
        <a:tint val="25000"/>
      </cs:styleClr>
    </cs:fillRef>
    <cs:effectRef idx="1">
      <a:schemeClr val="dk1"/>
    </cs:effectRef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0.04177</cdr:x>
      <cdr:y>0.28871</cdr:y>
    </cdr:from>
    <cdr:to>
      <cdr:x>0.21038</cdr:x>
      <cdr:y>0.49375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26765" y="1140998"/>
          <a:ext cx="915288" cy="8103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600" dirty="0" smtClean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</a:rPr>
            <a:t>51%</a:t>
          </a:r>
          <a:endParaRPr lang="ru-RU" sz="1600" dirty="0">
            <a:ln w="0"/>
            <a:solidFill>
              <a:srgbClr val="002060"/>
            </a:solidFill>
            <a:effectLst>
              <a:reflection blurRad="6350" stA="53000" endA="300" endPos="35500" dir="5400000" sy="-90000" algn="bl" rotWithShape="0"/>
            </a:effectLst>
          </a:endParaRPr>
        </a:p>
      </cdr:txBody>
    </cdr:sp>
  </cdr:relSizeAnchor>
  <cdr:relSizeAnchor xmlns:cdr="http://schemas.openxmlformats.org/drawingml/2006/chartDrawing">
    <cdr:from>
      <cdr:x>0.63054</cdr:x>
      <cdr:y>0.73211</cdr:y>
    </cdr:from>
    <cdr:to>
      <cdr:x>0.81448</cdr:x>
      <cdr:y>0.96348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422861" y="2893375"/>
          <a:ext cx="998506" cy="91439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dirty="0" smtClean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</a:rPr>
            <a:t>12%</a:t>
          </a:r>
          <a:endParaRPr lang="ru-RU" sz="1400" dirty="0">
            <a:ln w="0"/>
            <a:solidFill>
              <a:srgbClr val="002060"/>
            </a:solidFill>
            <a:effectLst>
              <a:reflection blurRad="6350" stA="53000" endA="300" endPos="35500" dir="5400000" sy="-90000" algn="bl" rotWithShape="0"/>
            </a:effectLst>
          </a:endParaRPr>
        </a:p>
      </cdr:txBody>
    </cdr:sp>
  </cdr:relSizeAnchor>
  <cdr:relSizeAnchor xmlns:cdr="http://schemas.openxmlformats.org/drawingml/2006/chartDrawing">
    <cdr:from>
      <cdr:x>0.75287</cdr:x>
      <cdr:y>0.39577</cdr:y>
    </cdr:from>
    <cdr:to>
      <cdr:x>0.92132</cdr:x>
      <cdr:y>0.62714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4086898" y="1564111"/>
          <a:ext cx="914420" cy="91439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dirty="0" smtClean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</a:rPr>
            <a:t>2%</a:t>
          </a:r>
          <a:endParaRPr lang="ru-RU" sz="1400" dirty="0">
            <a:ln w="0"/>
            <a:solidFill>
              <a:srgbClr val="002060"/>
            </a:solidFill>
            <a:effectLst>
              <a:reflection blurRad="6350" stA="53000" endA="300" endPos="35500" dir="5400000" sy="-90000" algn="bl" rotWithShape="0"/>
            </a:effectLst>
          </a:endParaRPr>
        </a:p>
      </cdr:txBody>
    </cdr:sp>
  </cdr:relSizeAnchor>
  <cdr:relSizeAnchor xmlns:cdr="http://schemas.openxmlformats.org/drawingml/2006/chartDrawing">
    <cdr:from>
      <cdr:x>0.2474</cdr:x>
      <cdr:y>0.31754</cdr:y>
    </cdr:from>
    <cdr:to>
      <cdr:x>0.5897</cdr:x>
      <cdr:y>0.43624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342991" y="1254948"/>
          <a:ext cx="1858159" cy="46909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0.26188</cdr:x>
      <cdr:y>0.19945</cdr:y>
    </cdr:from>
    <cdr:to>
      <cdr:x>0.63246</cdr:x>
      <cdr:y>0.26492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1421621" y="788253"/>
          <a:ext cx="2011624" cy="2587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0.65166</cdr:x>
      <cdr:y>0.29367</cdr:y>
    </cdr:from>
    <cdr:to>
      <cdr:x>0.86924</cdr:x>
      <cdr:y>0.65694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738761" y="739204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3414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3372" y="0"/>
            <a:ext cx="4301543" cy="3414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8E1DD2-F61C-4CFE-8927-666C833F699B}" type="datetimeFigureOut">
              <a:rPr lang="ru-RU" smtClean="0"/>
              <a:t>11.12.2023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433763" y="849313"/>
            <a:ext cx="3059112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664" y="3271382"/>
            <a:ext cx="7941310" cy="267658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456219"/>
            <a:ext cx="4301543" cy="3414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3372" y="6456219"/>
            <a:ext cx="4301543" cy="3414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1B460B-D66D-4D46-B776-E241A57974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532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B460B-D66D-4D46-B776-E241A57974BA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69692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B460B-D66D-4D46-B776-E241A57974BA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93875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B460B-D66D-4D46-B776-E241A57974BA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30323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B460B-D66D-4D46-B776-E241A57974BA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87415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8A19E-3854-48C1-A396-86BE05BAA1E5}" type="slidenum">
              <a:rPr lang="ru-RU" altLang="ru-RU" smtClean="0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2552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B6BC8-1677-49D9-87D3-C423A9D1D56D}" type="slidenum">
              <a:rPr lang="ru-RU" altLang="ru-RU" smtClean="0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86505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D49ED-7A75-4AC8-8CC9-E0550751B999}" type="slidenum">
              <a:rPr lang="ru-RU" altLang="ru-RU" smtClean="0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78912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37F2F-F9B9-453B-BE39-C9A7974E727E}" type="slidenum">
              <a:rPr lang="ru-RU" altLang="ru-RU" smtClean="0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0519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1045E-08AD-4AFA-BA6E-CB18A843313F}" type="slidenum">
              <a:rPr lang="ru-RU" altLang="ru-RU" smtClean="0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1847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32F5E-C3C4-4101-87A0-2934C68A4123}" type="slidenum">
              <a:rPr lang="ru-RU" altLang="ru-RU" smtClean="0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2083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3DDE5-BF5C-4A4A-B559-55867DB96705}" type="slidenum">
              <a:rPr lang="ru-RU" altLang="ru-RU" smtClean="0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1958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37DC4-C66E-4858-982F-E63668267700}" type="slidenum">
              <a:rPr lang="ru-RU" altLang="ru-RU" smtClean="0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34674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A0543-71D5-42D4-845C-A4060E2E803B}" type="slidenum">
              <a:rPr lang="ru-RU" altLang="ru-RU" smtClean="0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50481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2564F-3632-4D06-A780-7D9E6E895D32}" type="slidenum">
              <a:rPr lang="ru-RU" altLang="ru-RU" smtClean="0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20358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93BEA-B04E-4540-B06D-6006565A98D7}" type="slidenum">
              <a:rPr lang="ru-RU" altLang="ru-RU" smtClean="0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4991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78723-0730-48E1-A0F3-236419B1D802}" type="slidenum">
              <a:rPr lang="ru-RU" altLang="ru-RU" smtClean="0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1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44" r:id="rId1"/>
    <p:sldLayoutId id="2147484645" r:id="rId2"/>
    <p:sldLayoutId id="2147484646" r:id="rId3"/>
    <p:sldLayoutId id="2147484647" r:id="rId4"/>
    <p:sldLayoutId id="2147484648" r:id="rId5"/>
    <p:sldLayoutId id="2147484649" r:id="rId6"/>
    <p:sldLayoutId id="2147484650" r:id="rId7"/>
    <p:sldLayoutId id="2147484651" r:id="rId8"/>
    <p:sldLayoutId id="2147484652" r:id="rId9"/>
    <p:sldLayoutId id="2147484653" r:id="rId10"/>
    <p:sldLayoutId id="2147484654" r:id="rId11"/>
  </p:sldLayoutIdLst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chart" Target="../charts/chart1.xml"/><Relationship Id="rId7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7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chart" Target="../charts/char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1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3.xml"/><Relationship Id="rId5" Type="http://schemas.openxmlformats.org/officeDocument/2006/relationships/image" Target="../media/image2.pn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jpg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6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5.xml"/><Relationship Id="rId5" Type="http://schemas.openxmlformats.org/officeDocument/2006/relationships/image" Target="../media/image2.png"/><Relationship Id="rId4" Type="http://schemas.openxmlformats.org/officeDocument/2006/relationships/chart" Target="../charts/char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57.jpeg"/><Relationship Id="rId7" Type="http://schemas.openxmlformats.org/officeDocument/2006/relationships/image" Target="../media/image58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4.png"/><Relationship Id="rId7" Type="http://schemas.openxmlformats.org/officeDocument/2006/relationships/image" Target="../media/image61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60.jpeg"/><Relationship Id="rId9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64.jpg"/><Relationship Id="rId7" Type="http://schemas.openxmlformats.org/officeDocument/2006/relationships/image" Target="../media/image46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66.png"/><Relationship Id="rId4" Type="http://schemas.openxmlformats.org/officeDocument/2006/relationships/image" Target="../media/image55.png"/><Relationship Id="rId9" Type="http://schemas.openxmlformats.org/officeDocument/2006/relationships/image" Target="../media/image6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.xml"/><Relationship Id="rId3" Type="http://schemas.openxmlformats.org/officeDocument/2006/relationships/image" Target="../media/image67.jpe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68.jpeg"/><Relationship Id="rId9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1.jp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44.png"/><Relationship Id="rId7" Type="http://schemas.openxmlformats.org/officeDocument/2006/relationships/image" Target="../media/image51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2.jpe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44.png"/><Relationship Id="rId7" Type="http://schemas.openxmlformats.org/officeDocument/2006/relationships/image" Target="../media/image7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4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7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7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4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7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74.png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0.png"/><Relationship Id="rId5" Type="http://schemas.openxmlformats.org/officeDocument/2006/relationships/image" Target="../media/image74.png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://rciugra.ru/" TargetMode="External"/><Relationship Id="rId13" Type="http://schemas.openxmlformats.org/officeDocument/2006/relationships/image" Target="../media/image82.png"/><Relationship Id="rId3" Type="http://schemas.openxmlformats.org/officeDocument/2006/relationships/image" Target="../media/image46.png"/><Relationship Id="rId7" Type="http://schemas.openxmlformats.org/officeDocument/2006/relationships/hyperlink" Target="http://www.export-ugra.ru/" TargetMode="External"/><Relationship Id="rId12" Type="http://schemas.openxmlformats.org/officeDocument/2006/relationships/image" Target="../media/image8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tp86.ru/" TargetMode="External"/><Relationship Id="rId11" Type="http://schemas.openxmlformats.org/officeDocument/2006/relationships/image" Target="../media/image74.png"/><Relationship Id="rId5" Type="http://schemas.openxmlformats.org/officeDocument/2006/relationships/hyperlink" Target="http://hmao.tpprf.ru/ru/" TargetMode="External"/><Relationship Id="rId10" Type="http://schemas.openxmlformats.org/officeDocument/2006/relationships/hyperlink" Target="https://fondugra.ru/" TargetMode="External"/><Relationship Id="rId4" Type="http://schemas.openxmlformats.org/officeDocument/2006/relationships/image" Target="../media/image44.png"/><Relationship Id="rId9" Type="http://schemas.openxmlformats.org/officeDocument/2006/relationships/hyperlink" Target="http://investugra.ru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7" Type="http://schemas.openxmlformats.org/officeDocument/2006/relationships/image" Target="../media/image74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9144000" cy="448360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40465" y="6039205"/>
            <a:ext cx="9143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467EA6"/>
                </a:solidFill>
                <a:effectLst>
                  <a:reflection blurRad="6350" stA="60000" endA="900" endPos="58000" dir="5400000" sy="-100000" algn="bl" rotWithShape="0"/>
                </a:effectLst>
              </a:rPr>
              <a:t>2023</a:t>
            </a:r>
            <a:endParaRPr lang="ru-RU" sz="2000" dirty="0">
              <a:solidFill>
                <a:srgbClr val="467EA6"/>
              </a:solidFill>
              <a:effectLst>
                <a:reflection blurRad="6350" stA="60000" endA="900" endPos="58000" dir="5400000" sy="-100000" algn="bl" rotWithShape="0"/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21807" y="6039205"/>
            <a:ext cx="6417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</a:rPr>
              <a:t>______________________________________________________</a:t>
            </a:r>
            <a:endParaRPr lang="ru-RU" dirty="0">
              <a:solidFill>
                <a:srgbClr val="0070C0"/>
              </a:solidFill>
              <a:effectLst>
                <a:reflection blurRad="6350" stA="60000" endA="900" endPos="58000" dir="5400000" sy="-100000" algn="bl" rotWithShape="0"/>
              </a:effectLst>
            </a:endParaRPr>
          </a:p>
        </p:txBody>
      </p:sp>
      <p:sp>
        <p:nvSpPr>
          <p:cNvPr id="14" name="Диагональная полоса 13"/>
          <p:cNvSpPr/>
          <p:nvPr/>
        </p:nvSpPr>
        <p:spPr>
          <a:xfrm rot="12602030">
            <a:off x="-233846" y="3229836"/>
            <a:ext cx="3665365" cy="3145897"/>
          </a:xfrm>
          <a:custGeom>
            <a:avLst/>
            <a:gdLst>
              <a:gd name="connsiteX0" fmla="*/ 0 w 5510592"/>
              <a:gd name="connsiteY0" fmla="*/ 1562641 h 3125281"/>
              <a:gd name="connsiteX1" fmla="*/ 2755296 w 5510592"/>
              <a:gd name="connsiteY1" fmla="*/ 0 h 3125281"/>
              <a:gd name="connsiteX2" fmla="*/ 5510592 w 5510592"/>
              <a:gd name="connsiteY2" fmla="*/ 0 h 3125281"/>
              <a:gd name="connsiteX3" fmla="*/ 0 w 5510592"/>
              <a:gd name="connsiteY3" fmla="*/ 3125281 h 3125281"/>
              <a:gd name="connsiteX4" fmla="*/ 0 w 5510592"/>
              <a:gd name="connsiteY4" fmla="*/ 1562641 h 3125281"/>
              <a:gd name="connsiteX0" fmla="*/ 0 w 3662356"/>
              <a:gd name="connsiteY0" fmla="*/ 1562641 h 3125281"/>
              <a:gd name="connsiteX1" fmla="*/ 2755296 w 3662356"/>
              <a:gd name="connsiteY1" fmla="*/ 0 h 3125281"/>
              <a:gd name="connsiteX2" fmla="*/ 3662356 w 3662356"/>
              <a:gd name="connsiteY2" fmla="*/ 1049504 h 3125281"/>
              <a:gd name="connsiteX3" fmla="*/ 0 w 3662356"/>
              <a:gd name="connsiteY3" fmla="*/ 3125281 h 3125281"/>
              <a:gd name="connsiteX4" fmla="*/ 0 w 3662356"/>
              <a:gd name="connsiteY4" fmla="*/ 1562641 h 3125281"/>
              <a:gd name="connsiteX0" fmla="*/ 0 w 3662356"/>
              <a:gd name="connsiteY0" fmla="*/ 1562641 h 3125281"/>
              <a:gd name="connsiteX1" fmla="*/ 2755296 w 3662356"/>
              <a:gd name="connsiteY1" fmla="*/ 0 h 3125281"/>
              <a:gd name="connsiteX2" fmla="*/ 3662356 w 3662356"/>
              <a:gd name="connsiteY2" fmla="*/ 1049504 h 3125281"/>
              <a:gd name="connsiteX3" fmla="*/ 0 w 3662356"/>
              <a:gd name="connsiteY3" fmla="*/ 3125281 h 3125281"/>
              <a:gd name="connsiteX4" fmla="*/ 0 w 3662356"/>
              <a:gd name="connsiteY4" fmla="*/ 1562641 h 3125281"/>
              <a:gd name="connsiteX0" fmla="*/ 0 w 3665365"/>
              <a:gd name="connsiteY0" fmla="*/ 1562641 h 3125281"/>
              <a:gd name="connsiteX1" fmla="*/ 2755296 w 3665365"/>
              <a:gd name="connsiteY1" fmla="*/ 0 h 3125281"/>
              <a:gd name="connsiteX2" fmla="*/ 3665365 w 3665365"/>
              <a:gd name="connsiteY2" fmla="*/ 1038248 h 3125281"/>
              <a:gd name="connsiteX3" fmla="*/ 0 w 3665365"/>
              <a:gd name="connsiteY3" fmla="*/ 3125281 h 3125281"/>
              <a:gd name="connsiteX4" fmla="*/ 0 w 3665365"/>
              <a:gd name="connsiteY4" fmla="*/ 1562641 h 3125281"/>
              <a:gd name="connsiteX0" fmla="*/ 0 w 3665365"/>
              <a:gd name="connsiteY0" fmla="*/ 1583257 h 3145897"/>
              <a:gd name="connsiteX1" fmla="*/ 2790955 w 3665365"/>
              <a:gd name="connsiteY1" fmla="*/ 0 h 3145897"/>
              <a:gd name="connsiteX2" fmla="*/ 3665365 w 3665365"/>
              <a:gd name="connsiteY2" fmla="*/ 1058864 h 3145897"/>
              <a:gd name="connsiteX3" fmla="*/ 0 w 3665365"/>
              <a:gd name="connsiteY3" fmla="*/ 3145897 h 3145897"/>
              <a:gd name="connsiteX4" fmla="*/ 0 w 3665365"/>
              <a:gd name="connsiteY4" fmla="*/ 1583257 h 3145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65365" h="3145897">
                <a:moveTo>
                  <a:pt x="0" y="1583257"/>
                </a:moveTo>
                <a:lnTo>
                  <a:pt x="2790955" y="0"/>
                </a:lnTo>
                <a:cubicBezTo>
                  <a:pt x="3093308" y="349835"/>
                  <a:pt x="3201880" y="973462"/>
                  <a:pt x="3665365" y="1058864"/>
                </a:cubicBezTo>
                <a:lnTo>
                  <a:pt x="0" y="3145897"/>
                </a:lnTo>
                <a:lnTo>
                  <a:pt x="0" y="1583257"/>
                </a:lnTo>
                <a:close/>
              </a:path>
            </a:pathLst>
          </a:custGeom>
          <a:solidFill>
            <a:srgbClr val="0070C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3192" y="4590112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Инвестиционный паспорт 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города Пыть-Яха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507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syktsu.ru/upload/iblock/531/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177" y="3652161"/>
            <a:ext cx="4915889" cy="3292254"/>
          </a:xfrm>
          <a:prstGeom prst="round2DiagRect">
            <a:avLst/>
          </a:prstGeom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4" name="Rectangle 5"/>
          <p:cNvSpPr>
            <a:spLocks noChangeArrowheads="1"/>
          </p:cNvSpPr>
          <p:nvPr/>
        </p:nvSpPr>
        <p:spPr bwMode="auto">
          <a:xfrm>
            <a:off x="4114800" y="3887955"/>
            <a:ext cx="1066800" cy="59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indent="355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089526" y="3996455"/>
            <a:ext cx="3352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solidFill>
                  <a:srgbClr val="003B76"/>
                </a:solidFill>
              </a:rPr>
              <a:t>       </a:t>
            </a:r>
            <a:endParaRPr lang="ru-RU" i="1" dirty="0">
              <a:solidFill>
                <a:srgbClr val="003B7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1600" dirty="0">
              <a:solidFill>
                <a:srgbClr val="003B76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93" y="445193"/>
            <a:ext cx="4419564" cy="3386603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TextBox 2"/>
          <p:cNvSpPr txBox="1"/>
          <p:nvPr/>
        </p:nvSpPr>
        <p:spPr>
          <a:xfrm>
            <a:off x="4648198" y="1854898"/>
            <a:ext cx="42588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rgbClr val="003B76"/>
                </a:solidFill>
              </a:rPr>
              <a:t> </a:t>
            </a:r>
            <a:endParaRPr lang="ru-RU" sz="1400" dirty="0">
              <a:solidFill>
                <a:srgbClr val="003B7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88704" y="-333"/>
            <a:ext cx="49616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Экономический потенциал города</a:t>
            </a:r>
            <a:endParaRPr lang="ru-RU" sz="2400" b="1" dirty="0">
              <a:solidFill>
                <a:srgbClr val="002060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3280" y="-186128"/>
            <a:ext cx="1247623" cy="129472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45775" y="763674"/>
            <a:ext cx="755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900" b="1" dirty="0">
                <a:solidFill>
                  <a:prstClr val="black"/>
                </a:solidFill>
                <a:cs typeface="Times New Roman" panose="02020603050405020304" pitchFamily="18" charset="0"/>
              </a:rPr>
              <a:t>Основан в </a:t>
            </a:r>
            <a:endParaRPr lang="ru-RU" sz="900" b="1" dirty="0" smtClean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lvl="0" algn="ctr"/>
            <a:r>
              <a:rPr lang="ru-RU" sz="9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1990 </a:t>
            </a:r>
            <a:r>
              <a:rPr lang="ru-RU" sz="900" b="1" dirty="0">
                <a:solidFill>
                  <a:prstClr val="black"/>
                </a:solidFill>
                <a:cs typeface="Times New Roman" panose="02020603050405020304" pitchFamily="18" charset="0"/>
              </a:rPr>
              <a:t>году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868409" y="3568266"/>
            <a:ext cx="777240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dirty="0" smtClean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	</a:t>
            </a:r>
            <a:r>
              <a:rPr lang="ru-RU" sz="15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Социальное </a:t>
            </a:r>
            <a:r>
              <a:rPr lang="ru-RU" sz="1500" dirty="0">
                <a:solidFill>
                  <a:srgbClr val="000000"/>
                </a:solidFill>
                <a:cs typeface="Times New Roman" panose="02020603050405020304" pitchFamily="18" charset="0"/>
              </a:rPr>
              <a:t>и экономическое развитие города неразрывно связано </a:t>
            </a:r>
            <a:r>
              <a:rPr lang="ru-RU" sz="1500" b="1" dirty="0">
                <a:solidFill>
                  <a:srgbClr val="002060"/>
                </a:solidFill>
                <a:cs typeface="Times New Roman" panose="02020603050405020304" pitchFamily="18" charset="0"/>
              </a:rPr>
              <a:t>с производственным комплексом ООО «РН-</a:t>
            </a:r>
            <a:r>
              <a:rPr lang="ru-RU" sz="15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Юганскнефтегаз</a:t>
            </a:r>
            <a:r>
              <a:rPr lang="ru-RU" sz="1500" b="1" dirty="0">
                <a:solidFill>
                  <a:srgbClr val="002060"/>
                </a:solidFill>
                <a:cs typeface="Times New Roman" panose="02020603050405020304" pitchFamily="18" charset="0"/>
              </a:rPr>
              <a:t>»</a:t>
            </a:r>
            <a:r>
              <a:rPr lang="ru-RU" sz="1500" dirty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  <a:r>
              <a:rPr lang="ru-RU" sz="15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ru-RU" sz="16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	</a:t>
            </a:r>
            <a:r>
              <a:rPr lang="ru-RU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	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63640" y="4368485"/>
            <a:ext cx="4133536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1500" dirty="0">
                <a:solidFill>
                  <a:srgbClr val="000000"/>
                </a:solidFill>
                <a:cs typeface="Times New Roman" panose="02020603050405020304" pitchFamily="18" charset="0"/>
              </a:rPr>
              <a:t>Особенностью территории города является и доминирующее территориальное положение в структуре шести производственных зон города тех предприятий, которые ведут производственную деятельность, связанную с добычей и транспортировкой нефти, обслуживанием месторождений.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114801" y="539580"/>
            <a:ext cx="494884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1500" dirty="0">
                <a:solidFill>
                  <a:srgbClr val="000000"/>
                </a:solidFill>
                <a:cs typeface="Times New Roman" panose="02020603050405020304" pitchFamily="18" charset="0"/>
              </a:rPr>
              <a:t>Основным представителем является  </a:t>
            </a:r>
            <a:r>
              <a:rPr lang="ru-RU" sz="1500" b="1" dirty="0">
                <a:solidFill>
                  <a:srgbClr val="002060"/>
                </a:solidFill>
                <a:cs typeface="Times New Roman" panose="02020603050405020304" pitchFamily="18" charset="0"/>
              </a:rPr>
              <a:t>"Южно-</a:t>
            </a:r>
            <a:r>
              <a:rPr lang="ru-RU" sz="15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Балыкский</a:t>
            </a:r>
            <a:r>
              <a:rPr lang="ru-RU" sz="1500" b="1" dirty="0">
                <a:solidFill>
                  <a:srgbClr val="002060"/>
                </a:solidFill>
                <a:cs typeface="Times New Roman" panose="02020603050405020304" pitchFamily="18" charset="0"/>
              </a:rPr>
              <a:t> ГПЗ" - филиал ОАО "</a:t>
            </a:r>
            <a:r>
              <a:rPr lang="ru-RU" sz="15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СибурТюменьГаз</a:t>
            </a:r>
            <a:r>
              <a:rPr lang="ru-RU" sz="1500" b="1" dirty="0">
                <a:solidFill>
                  <a:srgbClr val="002060"/>
                </a:solidFill>
                <a:cs typeface="Times New Roman" panose="02020603050405020304" pitchFamily="18" charset="0"/>
              </a:rPr>
              <a:t>"</a:t>
            </a:r>
            <a:r>
              <a:rPr lang="ru-RU" sz="1500" dirty="0">
                <a:solidFill>
                  <a:srgbClr val="000000"/>
                </a:solidFill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292177" y="1534800"/>
            <a:ext cx="477146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15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Значительная </a:t>
            </a:r>
            <a:r>
              <a:rPr lang="ru-RU" sz="1500" dirty="0">
                <a:solidFill>
                  <a:srgbClr val="000000"/>
                </a:solidFill>
                <a:cs typeface="Times New Roman" panose="02020603050405020304" pitchFamily="18" charset="0"/>
              </a:rPr>
              <a:t>территория в границах городского округа занята </a:t>
            </a:r>
            <a:r>
              <a:rPr lang="ru-RU" sz="1500" b="1" dirty="0">
                <a:solidFill>
                  <a:srgbClr val="002060"/>
                </a:solidFill>
                <a:cs typeface="Times New Roman" panose="02020603050405020304" pitchFamily="18" charset="0"/>
              </a:rPr>
              <a:t>линейными объектами нефтедобычи</a:t>
            </a:r>
            <a:r>
              <a:rPr lang="ru-RU" sz="1500" dirty="0">
                <a:solidFill>
                  <a:srgbClr val="000000"/>
                </a:solidFill>
                <a:cs typeface="Times New Roman" panose="02020603050405020304" pitchFamily="18" charset="0"/>
              </a:rPr>
              <a:t>, то есть инженерными сетями и их охранными зонами. Данное обстоятельство определяет целый ряд градостроительных ограничений на использование существенной части городских территорий.</a:t>
            </a:r>
          </a:p>
        </p:txBody>
      </p:sp>
    </p:spTree>
    <p:extLst>
      <p:ext uri="{BB962C8B-B14F-4D97-AF65-F5344CB8AC3E}">
        <p14:creationId xmlns:p14="http://schemas.microsoft.com/office/powerpoint/2010/main" val="9727507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1564661" y="2584145"/>
            <a:ext cx="3352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solidFill>
                  <a:srgbClr val="003B76"/>
                </a:solidFill>
              </a:rPr>
              <a:t>       </a:t>
            </a:r>
            <a:endParaRPr lang="ru-RU" i="1" dirty="0">
              <a:solidFill>
                <a:srgbClr val="003B7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1600" dirty="0">
              <a:solidFill>
                <a:srgbClr val="003B76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33400" y="3886200"/>
            <a:ext cx="4278110" cy="4426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algn="just"/>
            <a:r>
              <a:rPr lang="ru-RU" sz="13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	</a:t>
            </a:r>
          </a:p>
          <a:p>
            <a:pPr algn="just"/>
            <a:r>
              <a:rPr lang="ru-RU" sz="13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	</a:t>
            </a:r>
            <a:endParaRPr lang="ru-RU" sz="13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88592" y="228600"/>
            <a:ext cx="5232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Реализация национальных проектов </a:t>
            </a:r>
            <a:endParaRPr lang="ru-RU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3024" y="-184367"/>
            <a:ext cx="1247623" cy="129472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45775" y="763674"/>
            <a:ext cx="755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900" b="1" dirty="0">
                <a:solidFill>
                  <a:prstClr val="black"/>
                </a:solidFill>
                <a:cs typeface="Times New Roman" panose="02020603050405020304" pitchFamily="18" charset="0"/>
              </a:rPr>
              <a:t>Основан в </a:t>
            </a:r>
            <a:endParaRPr lang="ru-RU" sz="900" b="1" dirty="0" smtClean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lvl="0" algn="ctr"/>
            <a:r>
              <a:rPr lang="ru-RU" sz="9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1990 </a:t>
            </a:r>
            <a:r>
              <a:rPr lang="ru-RU" sz="900" b="1" dirty="0">
                <a:solidFill>
                  <a:prstClr val="black"/>
                </a:solidFill>
                <a:cs typeface="Times New Roman" panose="02020603050405020304" pitchFamily="18" charset="0"/>
              </a:rPr>
              <a:t>году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251782" y="1199422"/>
            <a:ext cx="3886200" cy="357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>
              <a:lnSpc>
                <a:spcPct val="115000"/>
              </a:lnSpc>
              <a:spcAft>
                <a:spcPts val="0"/>
              </a:spcAft>
            </a:pPr>
            <a:r>
              <a:rPr lang="ru-RU" sz="1500" dirty="0">
                <a:solidFill>
                  <a:srgbClr val="000000"/>
                </a:solidFill>
                <a:ea typeface="Calibri" panose="020F0502020204030204" pitchFamily="34" charset="0"/>
              </a:rPr>
              <a:t>6</a:t>
            </a:r>
            <a:r>
              <a:rPr lang="ru-RU" sz="1500" dirty="0" smtClean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ru-RU" sz="1500" dirty="0">
                <a:solidFill>
                  <a:srgbClr val="000000"/>
                </a:solidFill>
                <a:ea typeface="Calibri" panose="020F0502020204030204" pitchFamily="34" charset="0"/>
              </a:rPr>
              <a:t>национальных </a:t>
            </a:r>
            <a:r>
              <a:rPr lang="ru-RU" sz="1500" dirty="0" smtClean="0">
                <a:solidFill>
                  <a:srgbClr val="000000"/>
                </a:solidFill>
                <a:ea typeface="Calibri" panose="020F0502020204030204" pitchFamily="34" charset="0"/>
              </a:rPr>
              <a:t>проектов</a:t>
            </a:r>
            <a:endParaRPr lang="ru-RU" sz="1500" dirty="0">
              <a:solidFill>
                <a:srgbClr val="000000"/>
              </a:solidFill>
            </a:endParaRPr>
          </a:p>
        </p:txBody>
      </p:sp>
      <p:graphicFrame>
        <p:nvGraphicFramePr>
          <p:cNvPr id="14" name="Диаграмма 13" title="млн рублей"/>
          <p:cNvGraphicFramePr/>
          <p:nvPr>
            <p:extLst>
              <p:ext uri="{D42A27DB-BD31-4B8C-83A1-F6EECF244321}">
                <p14:modId xmlns:p14="http://schemas.microsoft.com/office/powerpoint/2010/main" val="2348699159"/>
              </p:ext>
            </p:extLst>
          </p:nvPr>
        </p:nvGraphicFramePr>
        <p:xfrm>
          <a:off x="-393613" y="3787282"/>
          <a:ext cx="5638800" cy="304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178589" y="1681907"/>
            <a:ext cx="467395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500" dirty="0" smtClean="0">
                <a:solidFill>
                  <a:srgbClr val="000000"/>
                </a:solidFill>
              </a:rPr>
              <a:t>Малое и среднее </a:t>
            </a:r>
            <a:r>
              <a:rPr lang="ru-RU" sz="1500" dirty="0">
                <a:solidFill>
                  <a:srgbClr val="000000"/>
                </a:solidFill>
              </a:rPr>
              <a:t>предпринимательство и поддержка индивидуальной предпринимательской инициативы</a:t>
            </a:r>
            <a:endParaRPr lang="ru-RU" sz="1500" dirty="0" smtClean="0">
              <a:solidFill>
                <a:srgbClr val="00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500" dirty="0" smtClean="0">
                <a:solidFill>
                  <a:srgbClr val="000000"/>
                </a:solidFill>
              </a:rPr>
              <a:t>Образование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500" dirty="0" smtClean="0">
                <a:solidFill>
                  <a:srgbClr val="000000"/>
                </a:solidFill>
              </a:rPr>
              <a:t>Экология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500" dirty="0" smtClean="0">
                <a:solidFill>
                  <a:srgbClr val="000000"/>
                </a:solidFill>
              </a:rPr>
              <a:t>Культура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500" dirty="0" smtClean="0">
                <a:solidFill>
                  <a:srgbClr val="000000"/>
                </a:solidFill>
              </a:rPr>
              <a:t>Жилье и городская среда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500" dirty="0" smtClean="0">
                <a:solidFill>
                  <a:srgbClr val="000000"/>
                </a:solidFill>
              </a:rPr>
              <a:t>Демография   </a:t>
            </a:r>
          </a:p>
          <a:p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3809196" y="609600"/>
            <a:ext cx="9669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2022 год</a:t>
            </a:r>
            <a:endParaRPr lang="ru-RU" sz="12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248400" y="3358266"/>
            <a:ext cx="3098740" cy="304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a typeface="Calibri" panose="020F0502020204030204" pitchFamily="34" charset="0"/>
              </a:rPr>
              <a:t>18 региональных проектов</a:t>
            </a:r>
            <a:endParaRPr lang="ru-RU" sz="1200" dirty="0">
              <a:solidFill>
                <a:srgbClr val="000000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72984" y="3402321"/>
            <a:ext cx="3886200" cy="623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>
              <a:lnSpc>
                <a:spcPct val="115000"/>
              </a:lnSpc>
              <a:spcAft>
                <a:spcPts val="0"/>
              </a:spcAft>
            </a:pPr>
            <a:r>
              <a:rPr lang="ru-RU" sz="1500" dirty="0" smtClean="0">
                <a:solidFill>
                  <a:srgbClr val="000000"/>
                </a:solidFill>
                <a:ea typeface="Calibri" panose="020F0502020204030204" pitchFamily="34" charset="0"/>
              </a:rPr>
              <a:t>Финансирование национальных проектов в 2022 году, млн. руб.</a:t>
            </a:r>
            <a:endParaRPr lang="ru-RU" sz="1500" dirty="0">
              <a:solidFill>
                <a:srgbClr val="000000"/>
              </a:solidFill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920" y="3897898"/>
            <a:ext cx="3462080" cy="2817632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6" name="Прямоугольник 15"/>
          <p:cNvSpPr/>
          <p:nvPr/>
        </p:nvSpPr>
        <p:spPr>
          <a:xfrm rot="10800000" flipV="1">
            <a:off x="6384366" y="3577013"/>
            <a:ext cx="253696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 smtClean="0">
                <a:ln w="0"/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Реализуются  </a:t>
            </a:r>
            <a:r>
              <a:rPr lang="ru-RU" sz="1100" dirty="0">
                <a:ln w="0"/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п</a:t>
            </a:r>
            <a:r>
              <a:rPr lang="ru-RU" sz="1100" dirty="0" smtClean="0">
                <a:ln w="0"/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осредством выполнения мероприятий и достижения показателей 7 муниципальных программ</a:t>
            </a:r>
            <a:endParaRPr lang="ru-RU" sz="1100" dirty="0">
              <a:ln w="0"/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448537" y="3393022"/>
            <a:ext cx="2438400" cy="930114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458" y="235280"/>
            <a:ext cx="1532541" cy="105657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03" y="403802"/>
            <a:ext cx="3969007" cy="3557931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7" name="Скругленный прямоугольник 26"/>
          <p:cNvSpPr/>
          <p:nvPr/>
        </p:nvSpPr>
        <p:spPr>
          <a:xfrm>
            <a:off x="4706609" y="1233351"/>
            <a:ext cx="2218369" cy="318965"/>
          </a:xfrm>
          <a:prstGeom prst="round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432" y="895205"/>
            <a:ext cx="487596" cy="48759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598" y="3956800"/>
            <a:ext cx="401092" cy="40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8627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5"/>
          <p:cNvSpPr>
            <a:spLocks noChangeArrowheads="1"/>
          </p:cNvSpPr>
          <p:nvPr/>
        </p:nvSpPr>
        <p:spPr bwMode="auto">
          <a:xfrm>
            <a:off x="4114800" y="3887955"/>
            <a:ext cx="152400" cy="59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indent="355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486400" y="1143000"/>
            <a:ext cx="3352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solidFill>
                  <a:srgbClr val="003B76"/>
                </a:solidFill>
              </a:rPr>
              <a:t>       </a:t>
            </a:r>
            <a:endParaRPr lang="ru-RU" i="1" dirty="0">
              <a:solidFill>
                <a:srgbClr val="003B7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1600" dirty="0">
              <a:solidFill>
                <a:srgbClr val="003B76"/>
              </a:solidFill>
            </a:endParaRPr>
          </a:p>
        </p:txBody>
      </p:sp>
      <p:pic>
        <p:nvPicPr>
          <p:cNvPr id="5122" name="Picture 2" descr="https://www.borets.ru/files/PHOTOGALLERY/production/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50" y="0"/>
            <a:ext cx="4777150" cy="3196350"/>
          </a:xfrm>
          <a:prstGeom prst="round2DiagRect">
            <a:avLst/>
          </a:prstGeom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838972" y="1501423"/>
            <a:ext cx="434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3B76"/>
                </a:solidFill>
              </a:rPr>
              <a:t> </a:t>
            </a:r>
            <a:endParaRPr lang="en-US" sz="1400" dirty="0" smtClean="0">
              <a:solidFill>
                <a:srgbClr val="003B76"/>
              </a:solidFill>
            </a:endParaRPr>
          </a:p>
          <a:p>
            <a:pPr algn="ctr"/>
            <a:r>
              <a:rPr lang="ru-RU" sz="1500" dirty="0" smtClean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Крупные производители </a:t>
            </a:r>
          </a:p>
          <a:p>
            <a:pPr algn="ctr"/>
            <a:r>
              <a:rPr lang="ru-RU" sz="1500" dirty="0" smtClean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промышленных товаров (услуг) города</a:t>
            </a:r>
            <a:endParaRPr lang="ru-RU" sz="1500" dirty="0">
              <a:solidFill>
                <a:srgbClr val="000000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093311" y="2418600"/>
            <a:ext cx="4289839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1400" kern="0" dirty="0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«</a:t>
            </a:r>
            <a:r>
              <a:rPr lang="ru-RU" sz="1500" kern="0" dirty="0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Южно-</a:t>
            </a:r>
            <a:r>
              <a:rPr lang="ru-RU" sz="1500" kern="0" dirty="0" err="1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Балыкский</a:t>
            </a:r>
            <a:r>
              <a:rPr lang="ru-RU" sz="1500" kern="0" dirty="0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 ГПЗ» - филиал АО «СибурТюменьГаз</a:t>
            </a:r>
            <a:r>
              <a:rPr lang="ru-RU" sz="1500" kern="0" dirty="0" smtClean="0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»</a:t>
            </a:r>
          </a:p>
          <a:p>
            <a:pPr marL="171450" lvl="0" indent="-1714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1500" kern="0" dirty="0" smtClean="0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ООО «Борец сервис – Нефтеюганск»</a:t>
            </a:r>
            <a:endParaRPr lang="ru-RU" sz="1500" kern="0" dirty="0">
              <a:solidFill>
                <a:prstClr val="black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171450" lvl="0" indent="-1714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1500" kern="0" dirty="0" smtClean="0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МУП </a:t>
            </a:r>
            <a:r>
              <a:rPr lang="ru-RU" sz="1500" kern="0" dirty="0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«Управление городского хозяйства»</a:t>
            </a:r>
          </a:p>
          <a:p>
            <a:pPr marL="171450" lvl="0" indent="-1714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1500" kern="0" dirty="0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ОАО «ЮТЭК-Региональные сети»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74092" y="13879"/>
            <a:ext cx="54232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Производственный потенциал города</a:t>
            </a:r>
            <a:endParaRPr lang="ru-RU" sz="2400" b="1" dirty="0">
              <a:solidFill>
                <a:srgbClr val="002060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3769" y="-169696"/>
            <a:ext cx="1057833" cy="116607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123792" y="635171"/>
            <a:ext cx="8273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900" b="1" dirty="0">
                <a:solidFill>
                  <a:prstClr val="black"/>
                </a:solidFill>
                <a:cs typeface="Times New Roman" panose="02020603050405020304" pitchFamily="18" charset="0"/>
              </a:rPr>
              <a:t>Основан </a:t>
            </a:r>
            <a:r>
              <a:rPr lang="ru-RU" sz="9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в</a:t>
            </a:r>
          </a:p>
          <a:p>
            <a:pPr lvl="0" algn="ctr"/>
            <a:r>
              <a:rPr lang="ru-RU" sz="9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ru-RU" sz="900" b="1" dirty="0">
                <a:solidFill>
                  <a:prstClr val="black"/>
                </a:solidFill>
                <a:cs typeface="Times New Roman" panose="02020603050405020304" pitchFamily="18" charset="0"/>
              </a:rPr>
              <a:t>1990 году</a:t>
            </a:r>
          </a:p>
        </p:txBody>
      </p:sp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3802220459"/>
              </p:ext>
            </p:extLst>
          </p:nvPr>
        </p:nvGraphicFramePr>
        <p:xfrm>
          <a:off x="-42441" y="3060897"/>
          <a:ext cx="5428433" cy="39521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15"/>
          <a:stretch/>
        </p:blipFill>
        <p:spPr>
          <a:xfrm>
            <a:off x="5505450" y="4108550"/>
            <a:ext cx="2318627" cy="2664268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4800600" y="481280"/>
            <a:ext cx="4114800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500" b="1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Промышленность</a:t>
            </a:r>
            <a:r>
              <a:rPr lang="ru-RU" sz="1500" b="1" dirty="0"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500" dirty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– основная отрасль народного хозяйства, которая воздействует на уровень развития производительных сил и экономику муниципального образования г. </a:t>
            </a:r>
            <a:r>
              <a:rPr lang="ru-RU" sz="1500" dirty="0" smtClean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Пыть-Ях.</a:t>
            </a:r>
            <a:endParaRPr lang="ru-RU" sz="1500" dirty="0">
              <a:solidFill>
                <a:srgbClr val="000000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953414" y="3998252"/>
            <a:ext cx="22479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Промышленное производство </a:t>
            </a:r>
            <a:r>
              <a:rPr lang="ru-RU" sz="1400" dirty="0" smtClean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2022г</a:t>
            </a:r>
            <a:r>
              <a:rPr lang="ru-RU" sz="1400" dirty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ru-RU" sz="1400" dirty="0" smtClean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–       </a:t>
            </a:r>
            <a:r>
              <a:rPr lang="ru-RU" sz="14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41 930,75</a:t>
            </a:r>
            <a:r>
              <a:rPr lang="ru-RU" sz="1400" b="1" dirty="0">
                <a:solidFill>
                  <a:srgbClr val="002060"/>
                </a:solidFill>
                <a:cs typeface="Times New Roman" panose="02020603050405020304" pitchFamily="18" charset="0"/>
              </a:rPr>
              <a:t> млн</a:t>
            </a:r>
            <a:r>
              <a:rPr lang="ru-RU" sz="14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. руб.</a:t>
            </a: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18" name="Шестиугольник 17"/>
          <p:cNvSpPr/>
          <p:nvPr/>
        </p:nvSpPr>
        <p:spPr>
          <a:xfrm rot="16200000">
            <a:off x="7493354" y="3252601"/>
            <a:ext cx="977192" cy="2247900"/>
          </a:xfrm>
          <a:prstGeom prst="hexagon">
            <a:avLst/>
          </a:prstGeom>
          <a:noFill/>
          <a:ln w="19050">
            <a:solidFill>
              <a:srgbClr val="002060"/>
            </a:solidFill>
            <a:prstDash val="soli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srgbClr val="002060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385992" y="1727775"/>
            <a:ext cx="3390628" cy="570789"/>
          </a:xfrm>
          <a:prstGeom prst="round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2193" y="1455413"/>
            <a:ext cx="544724" cy="54472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280" y="3616912"/>
            <a:ext cx="381340" cy="38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9838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008" y="102526"/>
            <a:ext cx="3725087" cy="2488274"/>
          </a:xfrm>
          <a:prstGeom prst="round2Diag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80" y="1796169"/>
            <a:ext cx="5276909" cy="2857946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5495875" y="1281969"/>
            <a:ext cx="3352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solidFill>
                  <a:srgbClr val="003B76"/>
                </a:solidFill>
              </a:rPr>
              <a:t>       </a:t>
            </a:r>
            <a:endParaRPr lang="ru-RU" i="1" dirty="0">
              <a:solidFill>
                <a:srgbClr val="003B7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1600" dirty="0">
              <a:solidFill>
                <a:srgbClr val="003B7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0380" y="-35995"/>
            <a:ext cx="55660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Строительство жилья и социальных объектов</a:t>
            </a:r>
            <a:endParaRPr lang="ru-RU" sz="2000" b="1" dirty="0">
              <a:solidFill>
                <a:srgbClr val="002060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271" y="3810775"/>
            <a:ext cx="5002871" cy="3296203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68744" y="-183516"/>
            <a:ext cx="1085424" cy="1143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24040" y="683196"/>
            <a:ext cx="755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900" b="1" dirty="0">
                <a:solidFill>
                  <a:prstClr val="black"/>
                </a:solidFill>
                <a:cs typeface="Times New Roman" panose="02020603050405020304" pitchFamily="18" charset="0"/>
              </a:rPr>
              <a:t>Основан в </a:t>
            </a:r>
            <a:endParaRPr lang="ru-RU" sz="900" b="1" dirty="0" smtClean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lvl="0" algn="ctr"/>
            <a:r>
              <a:rPr lang="ru-RU" sz="9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1990 </a:t>
            </a:r>
            <a:r>
              <a:rPr lang="ru-RU" sz="900" b="1" dirty="0">
                <a:solidFill>
                  <a:prstClr val="black"/>
                </a:solidFill>
                <a:cs typeface="Times New Roman" panose="02020603050405020304" pitchFamily="18" charset="0"/>
              </a:rPr>
              <a:t>году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978831" y="394941"/>
            <a:ext cx="4148019" cy="204311"/>
          </a:xfrm>
          <a:prstGeom prst="roundRect">
            <a:avLst/>
          </a:prstGeom>
          <a:noFill/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901110" y="3067461"/>
            <a:ext cx="32257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dirty="0">
                <a:solidFill>
                  <a:srgbClr val="000000"/>
                </a:solidFill>
                <a:cs typeface="Times New Roman" panose="02020603050405020304" pitchFamily="18" charset="0"/>
              </a:rPr>
              <a:t>Годовой план общего объема жилищного строительства в </a:t>
            </a:r>
            <a:r>
              <a:rPr lang="ru-RU" sz="15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2022 </a:t>
            </a:r>
            <a:r>
              <a:rPr lang="ru-RU" sz="1500" dirty="0">
                <a:solidFill>
                  <a:srgbClr val="000000"/>
                </a:solidFill>
                <a:cs typeface="Times New Roman" panose="02020603050405020304" pitchFamily="18" charset="0"/>
              </a:rPr>
              <a:t>году – 5</a:t>
            </a:r>
            <a:r>
              <a:rPr lang="ru-RU" sz="15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,5 </a:t>
            </a:r>
            <a:r>
              <a:rPr lang="ru-RU" sz="1500" dirty="0" err="1" smtClean="0">
                <a:solidFill>
                  <a:srgbClr val="000000"/>
                </a:solidFill>
                <a:cs typeface="Times New Roman" panose="02020603050405020304" pitchFamily="18" charset="0"/>
              </a:rPr>
              <a:t>тыс.кв.м</a:t>
            </a:r>
            <a:r>
              <a:rPr lang="ru-RU" sz="15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, построено 5,8 </a:t>
            </a:r>
            <a:r>
              <a:rPr lang="ru-RU" sz="1500" dirty="0" err="1" smtClean="0">
                <a:solidFill>
                  <a:srgbClr val="000000"/>
                </a:solidFill>
                <a:cs typeface="Times New Roman" panose="02020603050405020304" pitchFamily="18" charset="0"/>
              </a:rPr>
              <a:t>тыс.кв.м</a:t>
            </a:r>
            <a:r>
              <a:rPr lang="ru-RU" sz="15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2394608"/>
              </p:ext>
            </p:extLst>
          </p:nvPr>
        </p:nvGraphicFramePr>
        <p:xfrm>
          <a:off x="4800600" y="4237196"/>
          <a:ext cx="4202729" cy="25171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307657" y="932008"/>
            <a:ext cx="38783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000000"/>
                </a:solidFill>
                <a:cs typeface="Times New Roman" panose="02020603050405020304" pitchFamily="18" charset="0"/>
              </a:rPr>
              <a:t>В среднем на 1 жителя приходится – </a:t>
            </a:r>
          </a:p>
          <a:p>
            <a:pPr algn="ctr"/>
            <a:r>
              <a:rPr lang="ru-RU" sz="14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19,8 </a:t>
            </a:r>
            <a:r>
              <a:rPr lang="ru-RU" sz="1400" dirty="0" err="1" smtClean="0">
                <a:solidFill>
                  <a:srgbClr val="000000"/>
                </a:solidFill>
                <a:cs typeface="Times New Roman" panose="02020603050405020304" pitchFamily="18" charset="0"/>
              </a:rPr>
              <a:t>кв.м</a:t>
            </a:r>
            <a:r>
              <a:rPr lang="ru-RU" sz="14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. (2021 год – 20,2 </a:t>
            </a:r>
            <a:r>
              <a:rPr lang="ru-RU" sz="1400" dirty="0" err="1" smtClean="0">
                <a:solidFill>
                  <a:srgbClr val="000000"/>
                </a:solidFill>
                <a:cs typeface="Times New Roman" panose="02020603050405020304" pitchFamily="18" charset="0"/>
              </a:rPr>
              <a:t>кв.м</a:t>
            </a:r>
            <a:r>
              <a:rPr lang="ru-RU" sz="14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.),</a:t>
            </a:r>
          </a:p>
          <a:p>
            <a:pPr algn="ctr"/>
            <a:endParaRPr lang="ru-RU" sz="1400" dirty="0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731295" y="855081"/>
            <a:ext cx="3086420" cy="751492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658" y="1061383"/>
            <a:ext cx="564316" cy="564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016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816" y="8856"/>
            <a:ext cx="3892865" cy="259391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721" y="1752765"/>
            <a:ext cx="3036678" cy="171287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285" y="2146187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162" y="3225507"/>
            <a:ext cx="2103536" cy="53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492" y="5814745"/>
            <a:ext cx="1905000" cy="82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03388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858000" y="2283372"/>
            <a:ext cx="1847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1100" dirty="0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7039" y="3495409"/>
            <a:ext cx="1797998" cy="72280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52614" y="4335587"/>
            <a:ext cx="1630095" cy="1041876"/>
          </a:xfrm>
          <a:prstGeom prst="round2Diag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19542" y="3533173"/>
            <a:ext cx="1562842" cy="1119834"/>
          </a:xfrm>
          <a:prstGeom prst="round2Diag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65289" y="4653007"/>
            <a:ext cx="1666332" cy="1077376"/>
          </a:xfrm>
          <a:prstGeom prst="round2Same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80476" y="-180668"/>
            <a:ext cx="1177732" cy="1248510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-76200" y="698509"/>
            <a:ext cx="755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900" b="1" dirty="0">
                <a:solidFill>
                  <a:srgbClr val="000000"/>
                </a:solidFill>
              </a:rPr>
              <a:t>Основан в </a:t>
            </a:r>
            <a:endParaRPr lang="ru-RU" sz="900" b="1" dirty="0" smtClean="0">
              <a:solidFill>
                <a:srgbClr val="000000"/>
              </a:solidFill>
            </a:endParaRPr>
          </a:p>
          <a:p>
            <a:pPr algn="ctr"/>
            <a:r>
              <a:rPr lang="ru-RU" sz="900" b="1" dirty="0" smtClean="0">
                <a:solidFill>
                  <a:srgbClr val="000000"/>
                </a:solidFill>
              </a:rPr>
              <a:t>1990 </a:t>
            </a:r>
            <a:r>
              <a:rPr lang="ru-RU" sz="900" b="1" dirty="0">
                <a:solidFill>
                  <a:srgbClr val="000000"/>
                </a:solidFill>
              </a:rPr>
              <a:t>году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682643" y="36840"/>
            <a:ext cx="3781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Строительство нежилых объектов</a:t>
            </a:r>
            <a:endParaRPr lang="ru-RU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56116" y="4597457"/>
            <a:ext cx="13745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cs typeface="Times New Roman" panose="02020603050405020304" pitchFamily="18" charset="0"/>
              </a:rPr>
              <a:t>Азотный завод</a:t>
            </a:r>
            <a:endParaRPr lang="ru-RU" sz="1200" dirty="0"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58530" y="5690806"/>
            <a:ext cx="1712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cs typeface="Times New Roman" panose="02020603050405020304" pitchFamily="18" charset="0"/>
              </a:rPr>
              <a:t>База под флоты гидравлических разрывов пластов</a:t>
            </a:r>
            <a:endParaRPr lang="ru-RU" sz="1200" dirty="0"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591211" y="5367640"/>
            <a:ext cx="2183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cs typeface="Times New Roman" panose="02020603050405020304" pitchFamily="18" charset="0"/>
              </a:rPr>
              <a:t>Завод по ремонту</a:t>
            </a:r>
          </a:p>
          <a:p>
            <a:r>
              <a:rPr lang="ru-RU" sz="1200" dirty="0">
                <a:cs typeface="Times New Roman" panose="02020603050405020304" pitchFamily="18" charset="0"/>
              </a:rPr>
              <a:t>и</a:t>
            </a:r>
            <a:r>
              <a:rPr lang="ru-RU" sz="1200" dirty="0" smtClean="0">
                <a:cs typeface="Times New Roman" panose="02020603050405020304" pitchFamily="18" charset="0"/>
              </a:rPr>
              <a:t> изготовлению</a:t>
            </a:r>
          </a:p>
          <a:p>
            <a:r>
              <a:rPr lang="ru-RU" sz="1200" dirty="0" smtClean="0">
                <a:cs typeface="Times New Roman" panose="02020603050405020304" pitchFamily="18" charset="0"/>
              </a:rPr>
              <a:t>бурильных установок</a:t>
            </a:r>
            <a:endParaRPr lang="ru-RU" sz="1200" dirty="0"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1467" y="3556008"/>
            <a:ext cx="32800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dirty="0" smtClean="0"/>
              <a:t>Реализуется несколько</a:t>
            </a:r>
          </a:p>
          <a:p>
            <a:pPr algn="ctr"/>
            <a:r>
              <a:rPr lang="ru-RU" sz="1500" dirty="0" smtClean="0"/>
              <a:t>инвестиционных проектов:</a:t>
            </a:r>
            <a:endParaRPr lang="ru-RU" sz="1500" dirty="0"/>
          </a:p>
        </p:txBody>
      </p:sp>
      <p:cxnSp>
        <p:nvCxnSpPr>
          <p:cNvPr id="32" name="Прямая со стрелкой 31"/>
          <p:cNvCxnSpPr/>
          <p:nvPr/>
        </p:nvCxnSpPr>
        <p:spPr>
          <a:xfrm>
            <a:off x="459347" y="4800600"/>
            <a:ext cx="219788" cy="0"/>
          </a:xfrm>
          <a:prstGeom prst="straightConnector1">
            <a:avLst/>
          </a:prstGeom>
          <a:ln w="2540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>
            <a:off x="459347" y="5485521"/>
            <a:ext cx="219788" cy="0"/>
          </a:xfrm>
          <a:prstGeom prst="straightConnector1">
            <a:avLst/>
          </a:prstGeom>
          <a:ln w="2540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Скругленный прямоугольник 22"/>
          <p:cNvSpPr/>
          <p:nvPr/>
        </p:nvSpPr>
        <p:spPr>
          <a:xfrm>
            <a:off x="398301" y="3466726"/>
            <a:ext cx="3086420" cy="751492"/>
          </a:xfrm>
          <a:prstGeom prst="round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 flipH="1">
            <a:off x="385365" y="4110006"/>
            <a:ext cx="12936" cy="1663106"/>
          </a:xfrm>
          <a:prstGeom prst="line">
            <a:avLst/>
          </a:prstGeom>
          <a:ln w="254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Блок-схема: узел 28"/>
          <p:cNvSpPr/>
          <p:nvPr/>
        </p:nvSpPr>
        <p:spPr>
          <a:xfrm>
            <a:off x="291170" y="4726744"/>
            <a:ext cx="188390" cy="147712"/>
          </a:xfrm>
          <a:prstGeom prst="flowChartConnector">
            <a:avLst/>
          </a:prstGeom>
          <a:solidFill>
            <a:schemeClr val="bg1"/>
          </a:solidFill>
          <a:ln w="25400">
            <a:solidFill>
              <a:srgbClr val="0070C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31" name="Блок-схема: узел 30"/>
          <p:cNvSpPr/>
          <p:nvPr/>
        </p:nvSpPr>
        <p:spPr>
          <a:xfrm>
            <a:off x="291170" y="5402388"/>
            <a:ext cx="188390" cy="147712"/>
          </a:xfrm>
          <a:prstGeom prst="flowChartConnector">
            <a:avLst/>
          </a:prstGeom>
          <a:solidFill>
            <a:schemeClr val="bg1"/>
          </a:solidFill>
          <a:ln w="25400">
            <a:solidFill>
              <a:srgbClr val="0070C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6" name="Прямоугольник 5"/>
          <p:cNvSpPr/>
          <p:nvPr/>
        </p:nvSpPr>
        <p:spPr>
          <a:xfrm>
            <a:off x="-447016" y="4546143"/>
            <a:ext cx="42975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000000"/>
                </a:solidFill>
                <a:cs typeface="Times New Roman" panose="02020603050405020304" pitchFamily="18" charset="0"/>
              </a:rPr>
              <a:t>Строительство </a:t>
            </a:r>
            <a:r>
              <a:rPr lang="ru-RU" sz="14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завода</a:t>
            </a:r>
          </a:p>
          <a:p>
            <a:pPr algn="ctr"/>
            <a:r>
              <a:rPr lang="ru-RU" sz="14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rgbClr val="000000"/>
                </a:solidFill>
                <a:cs typeface="Times New Roman" panose="02020603050405020304" pitchFamily="18" charset="0"/>
              </a:rPr>
              <a:t>по переработке шин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93077" y="5223911"/>
            <a:ext cx="25299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000000"/>
                </a:solidFill>
                <a:cs typeface="Times New Roman" panose="02020603050405020304" pitchFamily="18" charset="0"/>
              </a:rPr>
              <a:t>Строительство цеха по выпуску бурильных труб</a:t>
            </a:r>
          </a:p>
        </p:txBody>
      </p:sp>
      <p:cxnSp>
        <p:nvCxnSpPr>
          <p:cNvPr id="34" name="Прямая со стрелкой 33"/>
          <p:cNvCxnSpPr/>
          <p:nvPr/>
        </p:nvCxnSpPr>
        <p:spPr>
          <a:xfrm>
            <a:off x="385328" y="5749479"/>
            <a:ext cx="3782" cy="190145"/>
          </a:xfrm>
          <a:prstGeom prst="straightConnector1">
            <a:avLst/>
          </a:prstGeom>
          <a:ln w="2540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Рисунок 17"/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971" y="3073699"/>
            <a:ext cx="687451" cy="6874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19600" y="804966"/>
            <a:ext cx="46890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1600" dirty="0" smtClean="0"/>
              <a:t>В 2022 году в городе реализовано 9 инвестиционных проектов за счет собственных  средств в сфере, не связанной с добычей углеводородов, в том числе:</a:t>
            </a:r>
          </a:p>
          <a:p>
            <a:pPr marL="285750" indent="285750" algn="just">
              <a:buFont typeface="Arial" panose="020B0604020202020204" pitchFamily="34" charset="0"/>
              <a:buChar char="•"/>
            </a:pPr>
            <a:r>
              <a:rPr lang="ru-RU" sz="1600" dirty="0" smtClean="0"/>
              <a:t>Реконструкция ВОС-3 </a:t>
            </a:r>
          </a:p>
          <a:p>
            <a:pPr marL="285750" indent="285750" algn="just">
              <a:buFont typeface="Arial" panose="020B0604020202020204" pitchFamily="34" charset="0"/>
              <a:buChar char="•"/>
            </a:pPr>
            <a:r>
              <a:rPr lang="ru-RU" sz="1600" dirty="0" smtClean="0"/>
              <a:t>Строительство Бизнес-центра </a:t>
            </a:r>
          </a:p>
          <a:p>
            <a:pPr marL="285750" indent="285750" algn="just">
              <a:buFont typeface="Arial" panose="020B0604020202020204" pitchFamily="34" charset="0"/>
              <a:buChar char="•"/>
            </a:pPr>
            <a:r>
              <a:rPr lang="ru-RU" sz="1600" dirty="0" smtClean="0"/>
              <a:t>Строительство КНС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16587" y="4200371"/>
            <a:ext cx="1381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180,0 млн. руб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503590" y="5782028"/>
            <a:ext cx="11696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847,0 млн. руб.</a:t>
            </a:r>
            <a:endParaRPr lang="ru-RU" sz="1200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79940" y="4546143"/>
            <a:ext cx="2082222" cy="523220"/>
          </a:xfrm>
          <a:prstGeom prst="roundRect">
            <a:avLst/>
          </a:prstGeom>
          <a:noFill/>
          <a:ln w="1905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2540377" y="4295492"/>
            <a:ext cx="1064968" cy="341988"/>
          </a:xfrm>
          <a:prstGeom prst="roundRect">
            <a:avLst/>
          </a:prstGeom>
          <a:noFill/>
          <a:ln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779940" y="5238804"/>
            <a:ext cx="2082222" cy="575942"/>
          </a:xfrm>
          <a:prstGeom prst="roundRect">
            <a:avLst/>
          </a:prstGeom>
          <a:noFill/>
          <a:ln w="1905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2534387" y="5698634"/>
            <a:ext cx="1070957" cy="358345"/>
          </a:xfrm>
          <a:prstGeom prst="roundRect">
            <a:avLst/>
          </a:prstGeom>
          <a:noFill/>
          <a:ln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Выгнутая вверх стрелка 11"/>
          <p:cNvSpPr/>
          <p:nvPr/>
        </p:nvSpPr>
        <p:spPr>
          <a:xfrm>
            <a:off x="6914722" y="3025786"/>
            <a:ext cx="1467278" cy="417652"/>
          </a:xfrm>
          <a:prstGeom prst="curvedDown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7924800" y="3533173"/>
            <a:ext cx="1083009" cy="532034"/>
          </a:xfrm>
          <a:prstGeom prst="roundRect">
            <a:avLst/>
          </a:prstGeom>
          <a:noFill/>
          <a:ln w="19050">
            <a:solidFill>
              <a:srgbClr val="00206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7980222" y="3660690"/>
            <a:ext cx="11258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8,0 млрд. </a:t>
            </a:r>
            <a:r>
              <a:rPr lang="ru-RU" sz="1200" dirty="0"/>
              <a:t>р</a:t>
            </a:r>
            <a:r>
              <a:rPr lang="ru-RU" sz="1200" dirty="0" smtClean="0"/>
              <a:t>уб. </a:t>
            </a:r>
            <a:endParaRPr lang="ru-RU" sz="1200" dirty="0"/>
          </a:p>
        </p:txBody>
      </p:sp>
      <p:pic>
        <p:nvPicPr>
          <p:cNvPr id="4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524783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906" y="3189860"/>
            <a:ext cx="499455" cy="499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8595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974" y="520415"/>
            <a:ext cx="5311822" cy="2988785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5604" name="Rectangle 5"/>
          <p:cNvSpPr>
            <a:spLocks noChangeArrowheads="1"/>
          </p:cNvSpPr>
          <p:nvPr/>
        </p:nvSpPr>
        <p:spPr bwMode="auto">
          <a:xfrm>
            <a:off x="4126816" y="3810000"/>
            <a:ext cx="1066800" cy="59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indent="355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486400" y="1143000"/>
            <a:ext cx="3352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solidFill>
                  <a:srgbClr val="003B76"/>
                </a:solidFill>
              </a:rPr>
              <a:t>       </a:t>
            </a:r>
            <a:endParaRPr lang="ru-RU" i="1" dirty="0">
              <a:solidFill>
                <a:srgbClr val="003B7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1600" dirty="0">
              <a:solidFill>
                <a:srgbClr val="003B76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649" y="2810404"/>
            <a:ext cx="5681663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9277" y="962602"/>
            <a:ext cx="40080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15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Пыть-Ях </a:t>
            </a:r>
            <a:r>
              <a:rPr lang="ru-RU" sz="1500" dirty="0">
                <a:solidFill>
                  <a:srgbClr val="000000"/>
                </a:solidFill>
                <a:cs typeface="Times New Roman" panose="02020603050405020304" pitchFamily="18" charset="0"/>
              </a:rPr>
              <a:t>– молодой </a:t>
            </a:r>
            <a:r>
              <a:rPr lang="ru-RU" sz="15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перспективный  город</a:t>
            </a:r>
            <a:r>
              <a:rPr lang="ru-RU" sz="1500" dirty="0">
                <a:solidFill>
                  <a:srgbClr val="000000"/>
                </a:solidFill>
                <a:cs typeface="Times New Roman" panose="02020603050405020304" pitchFamily="18" charset="0"/>
              </a:rPr>
              <a:t>, в котором проживает по итогам </a:t>
            </a:r>
            <a:r>
              <a:rPr lang="ru-RU" sz="15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2022 года </a:t>
            </a:r>
            <a:r>
              <a:rPr lang="ru-RU" sz="16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40 180 </a:t>
            </a:r>
            <a:r>
              <a:rPr lang="ru-RU" sz="1500" dirty="0" smtClean="0">
                <a:cs typeface="Times New Roman" panose="02020603050405020304" pitchFamily="18" charset="0"/>
              </a:rPr>
              <a:t>человек. </a:t>
            </a:r>
            <a:endParaRPr lang="ru-RU" sz="1500" dirty="0">
              <a:cs typeface="Times New Roman" panose="02020603050405020304" pitchFamily="18" charset="0"/>
            </a:endParaRPr>
          </a:p>
          <a:p>
            <a:pPr indent="457200" algn="just"/>
            <a:r>
              <a:rPr lang="ru-RU" sz="1400" dirty="0" smtClean="0">
                <a:cs typeface="Times New Roman" panose="02020603050405020304" pitchFamily="18" charset="0"/>
              </a:rPr>
              <a:t>	</a:t>
            </a:r>
            <a:endParaRPr lang="en-US" sz="14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8080" y="3813749"/>
            <a:ext cx="32547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Численность населения (среднегодовая), тыс. чел.</a:t>
            </a:r>
          </a:p>
        </p:txBody>
      </p:sp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3609809755"/>
              </p:ext>
            </p:extLst>
          </p:nvPr>
        </p:nvGraphicFramePr>
        <p:xfrm>
          <a:off x="4267200" y="3739654"/>
          <a:ext cx="5008945" cy="30624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5085897" y="3366144"/>
            <a:ext cx="32253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</a:rPr>
              <a:t>Демографические показатели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-44374" y="725929"/>
            <a:ext cx="755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900" b="1" dirty="0">
                <a:solidFill>
                  <a:prstClr val="black"/>
                </a:solidFill>
                <a:cs typeface="Times New Roman" panose="02020603050405020304" pitchFamily="18" charset="0"/>
              </a:rPr>
              <a:t>Основан в </a:t>
            </a:r>
            <a:endParaRPr lang="ru-RU" sz="900" b="1" dirty="0" smtClean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lvl="0" algn="ctr"/>
            <a:r>
              <a:rPr lang="ru-RU" sz="9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1990 </a:t>
            </a:r>
            <a:r>
              <a:rPr lang="ru-RU" sz="900" b="1" dirty="0">
                <a:solidFill>
                  <a:prstClr val="black"/>
                </a:solidFill>
                <a:cs typeface="Times New Roman" panose="02020603050405020304" pitchFamily="18" charset="0"/>
              </a:rPr>
              <a:t>году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25976" y="25366"/>
            <a:ext cx="3090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Демографическая ситуация</a:t>
            </a:r>
            <a:endParaRPr lang="ru-RU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92974" y="-189789"/>
            <a:ext cx="1183574" cy="127108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962928" y="933159"/>
            <a:ext cx="386354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1500" dirty="0" smtClean="0">
                <a:cs typeface="Times New Roman" panose="02020603050405020304" pitchFamily="18" charset="0"/>
              </a:rPr>
              <a:t>59,8% </a:t>
            </a:r>
            <a:r>
              <a:rPr lang="ru-RU" sz="1500" dirty="0">
                <a:cs typeface="Times New Roman" panose="02020603050405020304" pitchFamily="18" charset="0"/>
              </a:rPr>
              <a:t>демографического потенциала города – трудовые ресурсы.	</a:t>
            </a:r>
          </a:p>
          <a:p>
            <a:pPr indent="457200" algn="just"/>
            <a:r>
              <a:rPr lang="ru-RU" sz="1500" dirty="0" smtClean="0">
                <a:cs typeface="Times New Roman" panose="02020603050405020304" pitchFamily="18" charset="0"/>
              </a:rPr>
              <a:t>55% </a:t>
            </a:r>
            <a:r>
              <a:rPr lang="ru-RU" sz="1500" dirty="0">
                <a:solidFill>
                  <a:srgbClr val="000000"/>
                </a:solidFill>
                <a:cs typeface="Times New Roman" panose="02020603050405020304" pitchFamily="18" charset="0"/>
              </a:rPr>
              <a:t>трудовых ресурсов составляет численность занятых в экономике на предприятиях частной формы собственности. </a:t>
            </a:r>
            <a:endParaRPr lang="en-US" sz="15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15" name="Объект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065590"/>
              </p:ext>
            </p:extLst>
          </p:nvPr>
        </p:nvGraphicFramePr>
        <p:xfrm>
          <a:off x="106710" y="4181227"/>
          <a:ext cx="4464496" cy="27568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7" name="Скругленный прямоугольник 16"/>
          <p:cNvSpPr/>
          <p:nvPr/>
        </p:nvSpPr>
        <p:spPr>
          <a:xfrm>
            <a:off x="4876800" y="839449"/>
            <a:ext cx="4035802" cy="1776652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011" y="2113003"/>
            <a:ext cx="990295" cy="990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641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740988"/>
            <a:ext cx="5681663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48198" y="1854898"/>
            <a:ext cx="42588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rgbClr val="003B76"/>
                </a:solidFill>
              </a:rPr>
              <a:t> </a:t>
            </a:r>
            <a:endParaRPr lang="ru-RU" sz="1400" dirty="0">
              <a:solidFill>
                <a:srgbClr val="003B76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800600" y="1948469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 smtClean="0">
                <a:solidFill>
                  <a:srgbClr val="3366CC"/>
                </a:solidFill>
              </a:rPr>
              <a:t> </a:t>
            </a:r>
            <a:endParaRPr lang="ru-RU" sz="1600" dirty="0">
              <a:solidFill>
                <a:srgbClr val="3366CC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140" y="243650"/>
            <a:ext cx="4111861" cy="2448636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225834" y="2630551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FFFFFF"/>
                </a:solidFill>
              </a:rPr>
              <a:t>.</a:t>
            </a: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253" y="190750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217863"/>
            <a:ext cx="2103536" cy="53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824290"/>
            <a:ext cx="1905000" cy="82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02" y="2494161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13" y="4387892"/>
            <a:ext cx="2741732" cy="2087123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03388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098" y="2062030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268399" y="-5498"/>
            <a:ext cx="66030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Социальная инфраструктура. Образование и Культура</a:t>
            </a:r>
            <a:endParaRPr lang="ru-RU" sz="20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86178" y="-195482"/>
            <a:ext cx="1169374" cy="125458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-52827" y="689776"/>
            <a:ext cx="7264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Основан в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1990 году</a:t>
            </a:r>
            <a:endParaRPr kumimoji="0" lang="ru-RU" sz="9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4792737" y="2289082"/>
            <a:ext cx="4298278" cy="2043113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algn="just"/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культурного развития и отдыха предлагается расширенный комплекс библиотечных услуг, культурно-досуговых услуг, в том числе услуги кинозалов: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МАУК «Культурный центр. Библиотека – музей»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МАУК «Культурно-досуговый центр»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5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</a:t>
            </a: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 «Детская Школа искусств»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67070" y="2775048"/>
            <a:ext cx="4236871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ru-RU" sz="1500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Приняли участие </a:t>
            </a:r>
            <a:r>
              <a:rPr lang="ru-RU" sz="15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500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261 </a:t>
            </a:r>
            <a:r>
              <a:rPr lang="ru-RU" sz="15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международных, всероссийских, региональных и городских конкурсах и </a:t>
            </a:r>
            <a:r>
              <a:rPr lang="ru-RU" sz="1500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фестивалях. </a:t>
            </a:r>
            <a:endParaRPr lang="ru-RU" sz="1500" dirty="0">
              <a:solidFill>
                <a:srgbClr val="00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876237" y="686372"/>
            <a:ext cx="413127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5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Более </a:t>
            </a:r>
            <a:r>
              <a:rPr lang="ru-RU" sz="15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8 тысяч детей </a:t>
            </a:r>
            <a:r>
              <a:rPr lang="ru-RU" sz="15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и подростков занимаются</a:t>
            </a:r>
          </a:p>
          <a:p>
            <a:pPr algn="just"/>
            <a:r>
              <a:rPr lang="ru-RU" sz="15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 в </a:t>
            </a:r>
            <a:r>
              <a:rPr lang="ru-RU" sz="15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13 образовательных организациях:</a:t>
            </a:r>
            <a:endParaRPr lang="ru-RU" sz="15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5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6</a:t>
            </a:r>
            <a:r>
              <a:rPr lang="ru-RU" sz="15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 средних общеобразовательных школ </a:t>
            </a:r>
            <a:endParaRPr lang="ru-RU" sz="150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5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6</a:t>
            </a:r>
            <a:r>
              <a:rPr lang="ru-RU" sz="1500" b="1" dirty="0" smtClean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ru-RU" sz="15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дошкольных учреждений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5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1</a:t>
            </a:r>
            <a:r>
              <a:rPr lang="ru-RU" sz="1500" b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ru-RU" sz="15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учреждение дополнительного образования детей </a:t>
            </a:r>
            <a:endParaRPr lang="ru-RU" sz="15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306784" y="3502881"/>
            <a:ext cx="241009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получено </a:t>
            </a:r>
            <a:r>
              <a:rPr lang="ru-RU" sz="1400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732 диплома </a:t>
            </a:r>
            <a:r>
              <a:rPr lang="ru-RU" sz="1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Лауреата, Дипломантов и Дипломов 1,2,3 степени</a:t>
            </a:r>
            <a:endParaRPr lang="ru-RU" sz="14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76722" y="2781493"/>
            <a:ext cx="4265319" cy="751492"/>
          </a:xfrm>
          <a:prstGeom prst="round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2338891" y="3275236"/>
            <a:ext cx="2332617" cy="1060051"/>
          </a:xfrm>
          <a:prstGeom prst="round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910" y="3434761"/>
            <a:ext cx="518253" cy="51825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76600" y="4973843"/>
            <a:ext cx="35732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1500" dirty="0" smtClean="0"/>
              <a:t>С сентября 2022 года на территории города осуществляет деятельность АНПОО «</a:t>
            </a:r>
            <a:r>
              <a:rPr lang="ru-RU" sz="1500" dirty="0" err="1" smtClean="0"/>
              <a:t>Сургутский</a:t>
            </a:r>
            <a:r>
              <a:rPr lang="ru-RU" sz="1500" dirty="0" smtClean="0"/>
              <a:t> институт экономики, управления и права»</a:t>
            </a:r>
            <a:endParaRPr lang="ru-RU" sz="1500" dirty="0"/>
          </a:p>
        </p:txBody>
      </p:sp>
    </p:spTree>
    <p:extLst>
      <p:ext uri="{BB962C8B-B14F-4D97-AF65-F5344CB8AC3E}">
        <p14:creationId xmlns:p14="http://schemas.microsoft.com/office/powerpoint/2010/main" val="266057835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5"/>
          <p:cNvSpPr>
            <a:spLocks noChangeArrowheads="1"/>
          </p:cNvSpPr>
          <p:nvPr/>
        </p:nvSpPr>
        <p:spPr bwMode="auto">
          <a:xfrm>
            <a:off x="4683527" y="5389794"/>
            <a:ext cx="1066800" cy="59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indent="355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75" y="3089275"/>
            <a:ext cx="5681663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48198" y="1854898"/>
            <a:ext cx="42588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rgbClr val="003B76"/>
                </a:solidFill>
              </a:rPr>
              <a:t> </a:t>
            </a:r>
            <a:endParaRPr lang="ru-RU" sz="1400" dirty="0">
              <a:solidFill>
                <a:srgbClr val="003B76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38600" y="1028863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 smtClean="0">
                <a:solidFill>
                  <a:srgbClr val="3366CC"/>
                </a:solidFill>
              </a:rPr>
              <a:t> </a:t>
            </a:r>
            <a:endParaRPr lang="ru-RU" sz="1600" dirty="0">
              <a:solidFill>
                <a:srgbClr val="3366CC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FFFFFF"/>
                </a:solidFill>
              </a:rPr>
              <a:t>.</a:t>
            </a: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285" y="2146187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32" y="151728"/>
            <a:ext cx="3782471" cy="334260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217863"/>
            <a:ext cx="2103536" cy="53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824290"/>
            <a:ext cx="1905000" cy="82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029" y="280273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03388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217863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3443291" y="319763"/>
            <a:ext cx="5442139" cy="2979539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indent="457200" algn="just"/>
            <a:r>
              <a:rPr lang="ru-RU" sz="15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Городская </a:t>
            </a: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сеть здравоохранения представлена </a:t>
            </a:r>
            <a:r>
              <a:rPr lang="ru-RU" sz="15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учреждениями: </a:t>
            </a:r>
          </a:p>
          <a:p>
            <a:pPr indent="457200" algn="just"/>
            <a:endParaRPr lang="ru-RU" sz="15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ru-RU" sz="1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 </a:t>
            </a:r>
            <a:r>
              <a:rPr lang="ru-RU" sz="1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ХМАО-Югры «Пыть-Яхская </a:t>
            </a:r>
            <a:r>
              <a:rPr lang="ru-RU" sz="1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окружная клиническая </a:t>
            </a:r>
            <a:r>
              <a:rPr lang="ru-RU" sz="1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больница</a:t>
            </a:r>
            <a:r>
              <a:rPr lang="ru-RU" sz="1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»:</a:t>
            </a:r>
          </a:p>
          <a:p>
            <a:pPr indent="457200" algn="just"/>
            <a:r>
              <a:rPr lang="ru-RU" sz="15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- 219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коек и 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728</a:t>
            </a:r>
            <a:r>
              <a:rPr lang="ru-RU" sz="15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посещений в </a:t>
            </a:r>
            <a:r>
              <a:rPr lang="ru-RU" sz="15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смену (проектная мощность);</a:t>
            </a:r>
          </a:p>
          <a:p>
            <a:pPr marL="285750" indent="457200" algn="just">
              <a:buFont typeface="Wingdings" panose="05000000000000000000" pitchFamily="2" charset="2"/>
              <a:buChar char="Ø"/>
            </a:pPr>
            <a:endParaRPr lang="ru-RU" sz="1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457200" algn="just">
              <a:buFont typeface="Wingdings" panose="05000000000000000000" pitchFamily="2" charset="2"/>
              <a:buChar char="Ø"/>
            </a:pPr>
            <a:endParaRPr lang="ru-RU" sz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ХМАО-Югры «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Пыть-Яхская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городская стоматологическая  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поликлиника </a:t>
            </a:r>
          </a:p>
          <a:p>
            <a:pPr indent="457200" algn="just"/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150 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посещений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смену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628" y="3429000"/>
            <a:ext cx="5345182" cy="318134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5010" y="-85569"/>
            <a:ext cx="1121741" cy="119800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7231" y="751678"/>
            <a:ext cx="7264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Основан </a:t>
            </a:r>
            <a:r>
              <a:rPr kumimoji="0" lang="ru-RU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в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ru-RU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1990 году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83293" y="-4228"/>
            <a:ext cx="1973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Здравоохранение</a:t>
            </a:r>
            <a:endParaRPr lang="ru-RU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1729" y="4134394"/>
            <a:ext cx="396854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57200" algn="just"/>
            <a:r>
              <a:rPr lang="ru-RU" sz="1500" dirty="0">
                <a:solidFill>
                  <a:srgbClr val="000000"/>
                </a:solidFill>
                <a:cs typeface="Times New Roman" panose="02020603050405020304" pitchFamily="18" charset="0"/>
              </a:rPr>
              <a:t>Лечебно-профилактические учреждения                                                                                            </a:t>
            </a:r>
            <a:r>
              <a:rPr lang="ru-RU" sz="15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города оказывают </a:t>
            </a:r>
            <a:r>
              <a:rPr lang="ru-RU" sz="1500" dirty="0">
                <a:solidFill>
                  <a:srgbClr val="000000"/>
                </a:solidFill>
                <a:cs typeface="Times New Roman" panose="02020603050405020304" pitchFamily="18" charset="0"/>
              </a:rPr>
              <a:t>специализированную медицинскую  помощь по </a:t>
            </a:r>
            <a:r>
              <a:rPr lang="ru-RU" sz="15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хирургии, </a:t>
            </a:r>
            <a:r>
              <a:rPr lang="ru-RU" sz="1500" dirty="0">
                <a:solidFill>
                  <a:srgbClr val="000000"/>
                </a:solidFill>
                <a:cs typeface="Times New Roman" panose="02020603050405020304" pitchFamily="18" charset="0"/>
              </a:rPr>
              <a:t>травматологии и ортопедии, неврологии, терапии и др.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293585" y="5380889"/>
            <a:ext cx="3923342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sz="15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Аптечная</a:t>
            </a:r>
            <a:r>
              <a:rPr lang="ru-RU" sz="1500" dirty="0" smtClean="0">
                <a:cs typeface="Times New Roman" panose="02020603050405020304" pitchFamily="18" charset="0"/>
              </a:rPr>
              <a:t> сеть представлена </a:t>
            </a:r>
            <a:r>
              <a:rPr lang="ru-RU" sz="15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12 </a:t>
            </a:r>
            <a:r>
              <a:rPr lang="ru-RU" sz="1500" dirty="0" smtClean="0">
                <a:cs typeface="Times New Roman" panose="02020603050405020304" pitchFamily="18" charset="0"/>
              </a:rPr>
              <a:t>организациями </a:t>
            </a:r>
            <a:endParaRPr lang="ru-RU" sz="1500" dirty="0">
              <a:cs typeface="Times New Roman" panose="02020603050405020304" pitchFamily="18" charset="0"/>
            </a:endParaRPr>
          </a:p>
          <a:p>
            <a:pPr indent="457200"/>
            <a:r>
              <a:rPr lang="ru-RU" sz="1500" dirty="0" smtClean="0">
                <a:cs typeface="Times New Roman" panose="02020603050405020304" pitchFamily="18" charset="0"/>
              </a:rPr>
              <a:t>Частный сектор амбулаторно </a:t>
            </a:r>
            <a:r>
              <a:rPr lang="ru-RU" sz="1500" dirty="0">
                <a:cs typeface="Times New Roman" panose="02020603050405020304" pitchFamily="18" charset="0"/>
              </a:rPr>
              <a:t>поликлинических </a:t>
            </a:r>
            <a:r>
              <a:rPr lang="ru-RU" sz="1500" dirty="0" smtClean="0">
                <a:cs typeface="Times New Roman" panose="02020603050405020304" pitchFamily="18" charset="0"/>
              </a:rPr>
              <a:t>организаций составляет </a:t>
            </a:r>
            <a:r>
              <a:rPr lang="ru-RU" sz="15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14 поликлиник</a:t>
            </a:r>
            <a:r>
              <a:rPr lang="ru-RU" sz="1500" b="1" dirty="0" smtClean="0">
                <a:cs typeface="Times New Roman" panose="02020603050405020304" pitchFamily="18" charset="0"/>
              </a:rPr>
              <a:t> </a:t>
            </a:r>
            <a:endParaRPr lang="ru-RU" sz="1500" b="1" dirty="0">
              <a:cs typeface="Times New Roman" panose="02020603050405020304" pitchFamily="18" charset="0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308" y="5398956"/>
            <a:ext cx="287783" cy="28778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308" y="5900255"/>
            <a:ext cx="287783" cy="28778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01" y="4139010"/>
            <a:ext cx="287783" cy="287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5173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1"/>
          <a:stretch/>
        </p:blipFill>
        <p:spPr>
          <a:xfrm>
            <a:off x="-52345" y="124243"/>
            <a:ext cx="3734048" cy="339591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695194"/>
            <a:ext cx="4318674" cy="323900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75" y="3089275"/>
            <a:ext cx="5681663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08930" y="2373274"/>
            <a:ext cx="532407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1500" b="1" dirty="0">
                <a:solidFill>
                  <a:srgbClr val="002060"/>
                </a:solidFill>
                <a:cs typeface="Times New Roman" panose="02020603050405020304" pitchFamily="18" charset="0"/>
              </a:rPr>
              <a:t>3 муниципальных</a:t>
            </a:r>
            <a:r>
              <a:rPr lang="en-US" sz="15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ru-RU" sz="1500" b="1" dirty="0">
                <a:solidFill>
                  <a:srgbClr val="002060"/>
                </a:solidFill>
                <a:cs typeface="Times New Roman" panose="02020603050405020304" pitchFamily="18" charset="0"/>
              </a:rPr>
              <a:t>учреждения </a:t>
            </a:r>
            <a:r>
              <a:rPr lang="ru-RU" sz="1500" dirty="0">
                <a:solidFill>
                  <a:srgbClr val="000000"/>
                </a:solidFill>
                <a:cs typeface="Times New Roman" panose="02020603050405020304" pitchFamily="18" charset="0"/>
              </a:rPr>
              <a:t>в сфере физической культуры и спорта.</a:t>
            </a:r>
          </a:p>
          <a:p>
            <a:pPr indent="457200" algn="just"/>
            <a:r>
              <a:rPr lang="ru-RU" sz="1500" dirty="0">
                <a:solidFill>
                  <a:srgbClr val="000000"/>
                </a:solidFill>
                <a:cs typeface="Times New Roman" panose="02020603050405020304" pitchFamily="18" charset="0"/>
              </a:rPr>
              <a:t>Материально-техническая база спортивных учреждений:</a:t>
            </a:r>
          </a:p>
          <a:p>
            <a:pPr marL="171450" indent="457200" algn="just">
              <a:buFont typeface="Wingdings" panose="05000000000000000000" pitchFamily="2" charset="2"/>
              <a:buChar char="ü"/>
            </a:pPr>
            <a:r>
              <a:rPr lang="ru-RU" sz="15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114</a:t>
            </a:r>
            <a:r>
              <a:rPr lang="ru-RU" sz="15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ru-RU" sz="1500" dirty="0">
                <a:solidFill>
                  <a:srgbClr val="000000"/>
                </a:solidFill>
                <a:cs typeface="Times New Roman" panose="02020603050405020304" pitchFamily="18" charset="0"/>
              </a:rPr>
              <a:t>спортивных </a:t>
            </a:r>
            <a:r>
              <a:rPr lang="ru-RU" sz="15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объектов (ЕПС </a:t>
            </a:r>
            <a:r>
              <a:rPr lang="ru-RU" sz="1500" dirty="0">
                <a:solidFill>
                  <a:srgbClr val="000000"/>
                </a:solidFill>
                <a:cs typeface="Times New Roman" panose="02020603050405020304" pitchFamily="18" charset="0"/>
              </a:rPr>
              <a:t>2 </a:t>
            </a:r>
            <a:r>
              <a:rPr lang="ru-RU" sz="15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678 </a:t>
            </a:r>
            <a:r>
              <a:rPr lang="ru-RU" sz="1500" dirty="0">
                <a:solidFill>
                  <a:srgbClr val="000000"/>
                </a:solidFill>
                <a:cs typeface="Times New Roman" panose="02020603050405020304" pitchFamily="18" charset="0"/>
              </a:rPr>
              <a:t>человек в смену</a:t>
            </a:r>
            <a:r>
              <a:rPr lang="ru-RU" sz="15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)</a:t>
            </a:r>
            <a:endParaRPr lang="ru-RU" sz="1600" dirty="0" smtClean="0">
              <a:solidFill>
                <a:srgbClr val="000000"/>
              </a:solidFill>
              <a:latin typeface="+mn-lt"/>
              <a:cs typeface="Times New Roman" panose="02020603050405020304" pitchFamily="18" charset="0"/>
            </a:endParaRPr>
          </a:p>
          <a:p>
            <a:pPr lvl="1"/>
            <a:endParaRPr lang="ru-RU" sz="1200" b="1" dirty="0" smtClean="0">
              <a:solidFill>
                <a:srgbClr val="000000"/>
              </a:solidFill>
              <a:latin typeface="+mn-lt"/>
              <a:cs typeface="Times New Roman" panose="02020603050405020304" pitchFamily="18" charset="0"/>
            </a:endParaRPr>
          </a:p>
          <a:p>
            <a:pPr lvl="1"/>
            <a:endParaRPr lang="ru-RU" sz="1200" dirty="0">
              <a:solidFill>
                <a:srgbClr val="00000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FFFFFF"/>
                </a:solidFill>
              </a:rPr>
              <a:t>.</a:t>
            </a: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208931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276600"/>
            <a:ext cx="2103536" cy="53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824290"/>
            <a:ext cx="1905000" cy="82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03388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75752" y="-181187"/>
            <a:ext cx="1219200" cy="125545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81631" y="688698"/>
            <a:ext cx="7264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Основан </a:t>
            </a:r>
            <a:r>
              <a:rPr kumimoji="0" lang="ru-RU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в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ru-RU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1990 году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95755" y="-6411"/>
            <a:ext cx="6950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Физическая культура и спорт</a:t>
            </a:r>
            <a:endParaRPr lang="ru-RU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4300" y="4655955"/>
            <a:ext cx="4235199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1400" dirty="0">
                <a:ea typeface="Times New Roman" panose="02020603050405020304" pitchFamily="18" charset="0"/>
              </a:rPr>
              <a:t>Спортсмены города Пыть-Ях в </a:t>
            </a:r>
            <a:r>
              <a:rPr lang="ru-RU" sz="1400" dirty="0" smtClean="0">
                <a:ea typeface="Times New Roman" panose="02020603050405020304" pitchFamily="18" charset="0"/>
              </a:rPr>
              <a:t>2022 </a:t>
            </a:r>
            <a:r>
              <a:rPr lang="ru-RU" sz="1400" dirty="0">
                <a:ea typeface="Times New Roman" panose="02020603050405020304" pitchFamily="18" charset="0"/>
              </a:rPr>
              <a:t>году приняли участие в </a:t>
            </a:r>
            <a:r>
              <a:rPr lang="ru-RU" sz="1400" dirty="0" smtClean="0">
                <a:ea typeface="Times New Roman" panose="02020603050405020304" pitchFamily="18" charset="0"/>
              </a:rPr>
              <a:t>106 </a:t>
            </a:r>
            <a:r>
              <a:rPr lang="ru-RU" sz="1400" dirty="0">
                <a:ea typeface="Times New Roman" panose="02020603050405020304" pitchFamily="18" charset="0"/>
              </a:rPr>
              <a:t>официальных соревнованиях, а также в окружных всероссийских и международных соревнованиях</a:t>
            </a:r>
            <a:r>
              <a:rPr lang="ru-RU" sz="1500" dirty="0" smtClean="0"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681703" y="521612"/>
            <a:ext cx="542339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1500" dirty="0">
                <a:ea typeface="Times New Roman" panose="02020603050405020304" pitchFamily="18" charset="0"/>
              </a:rPr>
              <a:t>Развитие массовой физической культуры и спорта, спортивной инфраструктуры, пропаганда здорового образа жизни обеспечивает успешное выступление спортсменов на официальных окружных, всероссийских и международных спортивных соревнованиях, подготовку спортивного резерва, поддержку развития спорта высших достижений, в том числе спорта инвалидов и лиц с ограниченными возможностями здоровья.</a:t>
            </a:r>
            <a:endParaRPr lang="ru-RU" sz="15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773821" y="5701286"/>
            <a:ext cx="202677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cs typeface="Times New Roman" panose="02020603050405020304" pitchFamily="18" charset="0"/>
              </a:rPr>
              <a:t>Завоевали </a:t>
            </a:r>
            <a:r>
              <a:rPr lang="ru-RU" sz="1200" dirty="0" smtClean="0">
                <a:cs typeface="Times New Roman" panose="02020603050405020304" pitchFamily="18" charset="0"/>
              </a:rPr>
              <a:t>82 </a:t>
            </a:r>
          </a:p>
          <a:p>
            <a:pPr algn="ctr"/>
            <a:r>
              <a:rPr lang="ru-RU" sz="1200" dirty="0" smtClean="0">
                <a:cs typeface="Times New Roman" panose="02020603050405020304" pitchFamily="18" charset="0"/>
              </a:rPr>
              <a:t>призовых медали: </a:t>
            </a:r>
            <a:endParaRPr lang="ru-RU" sz="1200" dirty="0">
              <a:cs typeface="Times New Roman" panose="02020603050405020304" pitchFamily="18" charset="0"/>
            </a:endParaRPr>
          </a:p>
          <a:p>
            <a:pPr algn="ctr"/>
            <a:r>
              <a:rPr lang="ru-RU" sz="1200" dirty="0">
                <a:cs typeface="Times New Roman" panose="02020603050405020304" pitchFamily="18" charset="0"/>
              </a:rPr>
              <a:t>1 место </a:t>
            </a:r>
            <a:r>
              <a:rPr lang="ru-RU" sz="1200" dirty="0" smtClean="0">
                <a:cs typeface="Times New Roman" panose="02020603050405020304" pitchFamily="18" charset="0"/>
              </a:rPr>
              <a:t>-28; </a:t>
            </a:r>
            <a:endParaRPr lang="ru-RU" sz="1200" dirty="0">
              <a:cs typeface="Times New Roman" panose="02020603050405020304" pitchFamily="18" charset="0"/>
            </a:endParaRPr>
          </a:p>
          <a:p>
            <a:pPr algn="ctr"/>
            <a:r>
              <a:rPr lang="ru-RU" sz="1200" dirty="0">
                <a:cs typeface="Times New Roman" panose="02020603050405020304" pitchFamily="18" charset="0"/>
              </a:rPr>
              <a:t>2 место – </a:t>
            </a:r>
            <a:r>
              <a:rPr lang="ru-RU" sz="1200" dirty="0" smtClean="0">
                <a:cs typeface="Times New Roman" panose="02020603050405020304" pitchFamily="18" charset="0"/>
              </a:rPr>
              <a:t>19; </a:t>
            </a:r>
            <a:endParaRPr lang="ru-RU" sz="1200" dirty="0">
              <a:cs typeface="Times New Roman" panose="02020603050405020304" pitchFamily="18" charset="0"/>
            </a:endParaRPr>
          </a:p>
          <a:p>
            <a:pPr algn="ctr"/>
            <a:r>
              <a:rPr lang="ru-RU" sz="1200" dirty="0">
                <a:cs typeface="Times New Roman" panose="02020603050405020304" pitchFamily="18" charset="0"/>
              </a:rPr>
              <a:t>3 место – </a:t>
            </a:r>
            <a:r>
              <a:rPr lang="ru-RU" sz="1200" dirty="0" smtClean="0">
                <a:cs typeface="Times New Roman" panose="02020603050405020304" pitchFamily="18" charset="0"/>
              </a:rPr>
              <a:t>35.</a:t>
            </a:r>
            <a:endParaRPr lang="ru-RU" sz="1200" dirty="0">
              <a:cs typeface="Times New Roman" panose="02020603050405020304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114301" y="4578099"/>
            <a:ext cx="4235199" cy="1060051"/>
          </a:xfrm>
          <a:prstGeom prst="round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672389" y="5405996"/>
            <a:ext cx="2332617" cy="1355251"/>
          </a:xfrm>
          <a:prstGeom prst="round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215" y="2979381"/>
            <a:ext cx="2899675" cy="166552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753" y="5410298"/>
            <a:ext cx="599095" cy="599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11004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15" y="4654673"/>
            <a:ext cx="3352800" cy="2203320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25604" name="Rectangle 5"/>
          <p:cNvSpPr>
            <a:spLocks noChangeArrowheads="1"/>
          </p:cNvSpPr>
          <p:nvPr/>
        </p:nvSpPr>
        <p:spPr bwMode="auto">
          <a:xfrm>
            <a:off x="4430994" y="3793890"/>
            <a:ext cx="1066800" cy="59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indent="355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 b="1" i="1" dirty="0" smtClean="0">
                <a:solidFill>
                  <a:srgbClr val="000066"/>
                </a:solidFill>
                <a:latin typeface="Times New Roman" panose="02020603050405020304" pitchFamily="18" charset="0"/>
              </a:rPr>
              <a:t>	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48198" y="1854898"/>
            <a:ext cx="42588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rgbClr val="003B76"/>
                </a:solidFill>
              </a:rPr>
              <a:t> </a:t>
            </a:r>
            <a:endParaRPr lang="ru-RU" sz="1400" dirty="0">
              <a:solidFill>
                <a:srgbClr val="003B76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38600" y="1028863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 smtClean="0">
                <a:solidFill>
                  <a:srgbClr val="3366CC"/>
                </a:solidFill>
              </a:rPr>
              <a:t> </a:t>
            </a:r>
            <a:endParaRPr lang="ru-RU" sz="1600" dirty="0">
              <a:solidFill>
                <a:srgbClr val="3366CC"/>
              </a:solidFill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66" y="314034"/>
            <a:ext cx="4639708" cy="309313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569" y="3296961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217863"/>
            <a:ext cx="2103536" cy="53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03388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4342" y="324751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276312" y="3460285"/>
            <a:ext cx="3827598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en-US" sz="14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   </a:t>
            </a:r>
            <a:r>
              <a:rPr lang="ru-RU" sz="15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В </a:t>
            </a:r>
            <a:r>
              <a:rPr lang="ru-RU" sz="1500" dirty="0">
                <a:solidFill>
                  <a:srgbClr val="000000"/>
                </a:solidFill>
                <a:cs typeface="Times New Roman" panose="02020603050405020304" pitchFamily="18" charset="0"/>
              </a:rPr>
              <a:t>рамках реализации </a:t>
            </a:r>
            <a:r>
              <a:rPr lang="ru-RU" sz="15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государственной Программы поддержки </a:t>
            </a:r>
            <a:r>
              <a:rPr lang="ru-RU" sz="1500" dirty="0">
                <a:solidFill>
                  <a:srgbClr val="000000"/>
                </a:solidFill>
                <a:cs typeface="Times New Roman" panose="02020603050405020304" pitchFamily="18" charset="0"/>
              </a:rPr>
              <a:t>малого и среднего предпринимательства </a:t>
            </a:r>
            <a:r>
              <a:rPr lang="ru-RU" sz="1500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предоставлены </a:t>
            </a:r>
            <a:r>
              <a:rPr lang="ru-RU" sz="1500" b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субсидии</a:t>
            </a:r>
            <a:r>
              <a:rPr lang="ru-RU" sz="15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b="1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39</a:t>
            </a:r>
            <a:r>
              <a:rPr lang="ru-RU" sz="1500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субъектам </a:t>
            </a:r>
            <a:r>
              <a:rPr lang="ru-RU" sz="1500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МСП на </a:t>
            </a:r>
            <a:r>
              <a:rPr lang="ru-RU" sz="15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общую сумму </a:t>
            </a:r>
            <a:r>
              <a:rPr lang="ru-RU" sz="1500" b="1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3,7</a:t>
            </a:r>
            <a:r>
              <a:rPr lang="ru-RU" sz="1500" b="1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млн. руб</a:t>
            </a:r>
            <a:r>
              <a:rPr lang="ru-RU" sz="15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5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73226" y="-178338"/>
            <a:ext cx="1114091" cy="12072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19200" y="-43806"/>
            <a:ext cx="5670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Поддержка малого и среднего предпринимательства</a:t>
            </a:r>
            <a:endParaRPr lang="ru-RU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-116944" y="669712"/>
            <a:ext cx="8130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 Основан </a:t>
            </a:r>
            <a:r>
              <a:rPr kumimoji="0" lang="ru-RU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в </a:t>
            </a:r>
            <a:endParaRPr kumimoji="0" lang="ru-RU" sz="9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1990 </a:t>
            </a:r>
            <a:r>
              <a:rPr kumimoji="0" lang="ru-RU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году</a:t>
            </a:r>
          </a:p>
        </p:txBody>
      </p:sp>
      <p:graphicFrame>
        <p:nvGraphicFramePr>
          <p:cNvPr id="24" name="Диаграмма 23"/>
          <p:cNvGraphicFramePr/>
          <p:nvPr>
            <p:extLst>
              <p:ext uri="{D42A27DB-BD31-4B8C-83A1-F6EECF244321}">
                <p14:modId xmlns:p14="http://schemas.microsoft.com/office/powerpoint/2010/main" val="2468980735"/>
              </p:ext>
            </p:extLst>
          </p:nvPr>
        </p:nvGraphicFramePr>
        <p:xfrm>
          <a:off x="4585622" y="3797518"/>
          <a:ext cx="4704841" cy="28754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4759616" y="3439183"/>
            <a:ext cx="41636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Динамика численности МСП и ИП в 2018-2022 гг.</a:t>
            </a:r>
            <a:endParaRPr lang="ru-RU" sz="12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520883" y="462485"/>
            <a:ext cx="4572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1500" dirty="0">
                <a:solidFill>
                  <a:srgbClr val="000000"/>
                </a:solidFill>
                <a:cs typeface="Times New Roman" panose="02020603050405020304" pitchFamily="18" charset="0"/>
              </a:rPr>
              <a:t>В городе осуществляются следующие виды поддержки малого и среднего предпринимательства :</a:t>
            </a:r>
          </a:p>
          <a:p>
            <a:pPr marL="285750" indent="457200" algn="just">
              <a:buFont typeface="Wingdings" panose="05000000000000000000" pitchFamily="2" charset="2"/>
              <a:buChar char="ü"/>
            </a:pPr>
            <a:r>
              <a:rPr lang="ru-RU" sz="1500" dirty="0">
                <a:solidFill>
                  <a:srgbClr val="000000"/>
                </a:solidFill>
                <a:cs typeface="Times New Roman" panose="02020603050405020304" pitchFamily="18" charset="0"/>
              </a:rPr>
              <a:t>Финансовая (предоставление субсидий, грантов и др.)</a:t>
            </a:r>
          </a:p>
          <a:p>
            <a:pPr marL="285750" indent="457200" algn="just">
              <a:buFont typeface="Wingdings" panose="05000000000000000000" pitchFamily="2" charset="2"/>
              <a:buChar char="ü"/>
            </a:pPr>
            <a:r>
              <a:rPr lang="ru-RU" sz="1500" dirty="0">
                <a:solidFill>
                  <a:srgbClr val="000000"/>
                </a:solidFill>
                <a:cs typeface="Times New Roman" panose="02020603050405020304" pitchFamily="18" charset="0"/>
              </a:rPr>
              <a:t>Имущественная (льготное предоставление имущества в аренду)</a:t>
            </a:r>
          </a:p>
          <a:p>
            <a:pPr marL="285750" indent="457200" algn="just">
              <a:buFont typeface="Wingdings" panose="05000000000000000000" pitchFamily="2" charset="2"/>
              <a:buChar char="ü"/>
            </a:pPr>
            <a:r>
              <a:rPr lang="ru-RU" sz="1500" dirty="0">
                <a:solidFill>
                  <a:srgbClr val="000000"/>
                </a:solidFill>
                <a:cs typeface="Times New Roman" panose="02020603050405020304" pitchFamily="18" charset="0"/>
              </a:rPr>
              <a:t>Образовательные мероприятия </a:t>
            </a:r>
          </a:p>
          <a:p>
            <a:pPr marL="285750" indent="457200" algn="just">
              <a:buFont typeface="Wingdings" panose="05000000000000000000" pitchFamily="2" charset="2"/>
              <a:buChar char="ü"/>
            </a:pPr>
            <a:r>
              <a:rPr lang="ru-RU" sz="1500" dirty="0">
                <a:solidFill>
                  <a:srgbClr val="000000"/>
                </a:solidFill>
                <a:cs typeface="Times New Roman" panose="02020603050405020304" pitchFamily="18" charset="0"/>
              </a:rPr>
              <a:t>Консультационно-информационная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901122" y="2561977"/>
            <a:ext cx="40974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Малый и средний бизнес в городе </a:t>
            </a:r>
            <a:r>
              <a:rPr lang="ru-RU" sz="1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Пыть-Яхе</a:t>
            </a:r>
            <a:r>
              <a:rPr lang="ru-RU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-</a:t>
            </a:r>
            <a:r>
              <a:rPr lang="en-US" sz="16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1 428 </a:t>
            </a:r>
            <a:r>
              <a:rPr lang="ru-RU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субъектов МСП.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904818" y="4925776"/>
            <a:ext cx="27882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>
                <a:solidFill>
                  <a:srgbClr val="000000"/>
                </a:solidFill>
                <a:cs typeface="Times New Roman" panose="02020603050405020304" pitchFamily="18" charset="0"/>
              </a:rPr>
              <a:t>Предоставлено </a:t>
            </a:r>
            <a:r>
              <a:rPr lang="ru-RU" sz="14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145 консультаций</a:t>
            </a:r>
            <a:r>
              <a:rPr lang="ru-RU" sz="1400" dirty="0">
                <a:solidFill>
                  <a:srgbClr val="000000"/>
                </a:solidFill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238212" y="3485043"/>
            <a:ext cx="4226420" cy="1318638"/>
          </a:xfrm>
          <a:prstGeom prst="round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2012446" y="4654673"/>
            <a:ext cx="2573176" cy="661428"/>
          </a:xfrm>
          <a:prstGeom prst="round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4327506"/>
            <a:ext cx="606330" cy="60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5657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5"/>
          <p:cNvSpPr>
            <a:spLocks noChangeArrowheads="1"/>
          </p:cNvSpPr>
          <p:nvPr/>
        </p:nvSpPr>
        <p:spPr bwMode="auto">
          <a:xfrm>
            <a:off x="317152" y="228600"/>
            <a:ext cx="5012659" cy="4278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indent="449263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i="1" dirty="0">
                <a:ln w="0">
                  <a:solidFill>
                    <a:srgbClr val="467EA6"/>
                  </a:solidFill>
                </a:ln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Уважаемые </a:t>
            </a:r>
            <a:r>
              <a:rPr lang="ru-RU" altLang="ru-RU" sz="1800" i="1" dirty="0" smtClean="0">
                <a:ln w="0">
                  <a:solidFill>
                    <a:srgbClr val="467EA6"/>
                  </a:solidFill>
                </a:ln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инвесторы, коллеги,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i="1" dirty="0">
                <a:ln w="0">
                  <a:solidFill>
                    <a:srgbClr val="467EA6"/>
                  </a:solidFill>
                </a:ln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ж</a:t>
            </a:r>
            <a:r>
              <a:rPr lang="ru-RU" altLang="ru-RU" sz="1800" i="1" dirty="0" smtClean="0">
                <a:ln w="0">
                  <a:solidFill>
                    <a:srgbClr val="467EA6"/>
                  </a:solidFill>
                </a:ln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ители города!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i="1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Приветствую Вас на официальных интернет-страницах администрации города Пыть-Яха. </a:t>
            </a: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Рад представить Вашему вниманию Инвестиционный паспорт города Пыть-Яха!</a:t>
            </a: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i="1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Инвестиционный паспорт разработан в целях создания благоприятного инвестиционного климата в городе Пыть-Яхе, повышения инвестиционной привлекательности путем предоставления информации заинтересованным юридическим и физическим лицам об условиях осуществления инвестиционной деятельности в городе.</a:t>
            </a: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i="1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                                 </a:t>
            </a:r>
            <a:endParaRPr lang="ru-RU" altLang="ru-RU" sz="1400" b="1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071230" y="2566472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-37070" y="748204"/>
            <a:ext cx="7553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900" b="1" dirty="0">
                <a:solidFill>
                  <a:prstClr val="black"/>
                </a:solidFill>
                <a:cs typeface="Times New Roman" panose="02020603050405020304" pitchFamily="18" charset="0"/>
              </a:rPr>
              <a:t>Основан в </a:t>
            </a:r>
            <a:endParaRPr lang="ru-RU" sz="900" b="1" dirty="0" smtClean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lvl="0" algn="ctr"/>
            <a:r>
              <a:rPr lang="ru-RU" sz="9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1990 </a:t>
            </a:r>
            <a:r>
              <a:rPr lang="ru-RU" sz="900" b="1" dirty="0">
                <a:solidFill>
                  <a:prstClr val="black"/>
                </a:solidFill>
                <a:cs typeface="Times New Roman" panose="02020603050405020304" pitchFamily="18" charset="0"/>
              </a:rPr>
              <a:t>году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" y="-160874"/>
            <a:ext cx="1186117" cy="1280555"/>
          </a:xfrm>
          <a:prstGeom prst="rect">
            <a:avLst/>
          </a:prstGeom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357074" y="4096297"/>
            <a:ext cx="8558326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indent="449263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Одна из стратегических задач города – создание комфортных условий для ведения бизнеса</a:t>
            </a:r>
            <a:r>
              <a:rPr lang="ru-RU" altLang="ru-RU" sz="14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.</a:t>
            </a:r>
            <a:endParaRPr lang="ru-RU" altLang="ru-RU" sz="1600" i="1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Мы заинтересованы в развитии наших партнерских отношений и привлечений инвестиций в экономику, готовы </a:t>
            </a:r>
            <a:r>
              <a:rPr lang="ru-RU" altLang="ru-RU" sz="16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к </a:t>
            </a:r>
            <a:r>
              <a:rPr lang="ru-RU" altLang="ru-RU" sz="16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конструктивному диалогу.</a:t>
            </a:r>
          </a:p>
          <a:p>
            <a:pPr algn="just" eaLnBrk="1" hangingPunct="1">
              <a:spcBef>
                <a:spcPct val="0"/>
              </a:spcBef>
              <a:buClrTx/>
              <a:buSzTx/>
              <a:buNone/>
            </a:pPr>
            <a:r>
              <a:rPr lang="ru-RU" altLang="ru-RU" sz="16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Рассмотрим все Ваши идеи и инвестиционные предложения. Будем </a:t>
            </a:r>
            <a:r>
              <a:rPr lang="ru-RU" altLang="ru-RU" sz="16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рады честному и продуктивному сотрудничеству</a:t>
            </a:r>
            <a:r>
              <a:rPr lang="ru-RU" altLang="ru-RU" sz="16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!</a:t>
            </a:r>
          </a:p>
          <a:p>
            <a:pPr algn="just" eaLnBrk="1" hangingPunct="1">
              <a:spcBef>
                <a:spcPct val="0"/>
              </a:spcBef>
              <a:buClrTx/>
              <a:buSzTx/>
              <a:buNone/>
            </a:pPr>
            <a:endParaRPr lang="ru-RU" sz="1600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ClrTx/>
              <a:buSzTx/>
              <a:buNone/>
            </a:pPr>
            <a:endParaRPr lang="ru-RU" sz="1600" i="1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ClrTx/>
              <a:buSzTx/>
              <a:buNone/>
            </a:pPr>
            <a:r>
              <a:rPr lang="ru-RU" sz="1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Глава города Пыть-Яха, </a:t>
            </a:r>
            <a:r>
              <a:rPr lang="ru-RU" sz="1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Дмитрий Горбунов</a:t>
            </a:r>
            <a:endParaRPr lang="ru-RU" altLang="ru-RU" sz="1600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340" y="698322"/>
            <a:ext cx="3636658" cy="3340278"/>
          </a:xfrm>
          <a:prstGeom prst="rect">
            <a:avLst/>
          </a:prstGeom>
          <a:effectLst>
            <a:outerShdw blurRad="12700" dist="50800" dir="5400000" algn="ctr" rotWithShape="0">
              <a:srgbClr val="000000">
                <a:alpha val="44000"/>
              </a:srgbClr>
            </a:outerShdw>
            <a:softEdge rad="482600"/>
          </a:effectLst>
        </p:spPr>
      </p:pic>
    </p:spTree>
    <p:extLst>
      <p:ext uri="{BB962C8B-B14F-4D97-AF65-F5344CB8AC3E}">
        <p14:creationId xmlns:p14="http://schemas.microsoft.com/office/powerpoint/2010/main" val="3485439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184" y="206680"/>
            <a:ext cx="3896942" cy="2950332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TextBox 2"/>
          <p:cNvSpPr txBox="1"/>
          <p:nvPr/>
        </p:nvSpPr>
        <p:spPr>
          <a:xfrm>
            <a:off x="4648198" y="1854898"/>
            <a:ext cx="42588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rgbClr val="003B76"/>
                </a:solidFill>
              </a:rPr>
              <a:t> </a:t>
            </a:r>
            <a:endParaRPr lang="ru-RU" sz="1400" dirty="0">
              <a:solidFill>
                <a:srgbClr val="003B76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362198" y="3174533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FFFFFF"/>
                </a:solidFill>
              </a:rPr>
              <a:t>.</a:t>
            </a: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029" y="280273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03388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550571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200400" y="6433"/>
            <a:ext cx="2789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Потребительский рынок</a:t>
            </a:r>
            <a:endParaRPr lang="ru-RU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8600" y="-208101"/>
            <a:ext cx="1253807" cy="130465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381" y="3253376"/>
            <a:ext cx="4873636" cy="3655227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-47775" y="729368"/>
            <a:ext cx="7873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Основан </a:t>
            </a:r>
            <a:r>
              <a:rPr kumimoji="0" lang="ru-RU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в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1990 году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-47775" y="4588545"/>
            <a:ext cx="5105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1500" dirty="0">
                <a:solidFill>
                  <a:srgbClr val="000000"/>
                </a:solidFill>
                <a:cs typeface="Times New Roman" panose="02020603050405020304" pitchFamily="18" charset="0"/>
              </a:rPr>
              <a:t>Общественное </a:t>
            </a:r>
            <a:r>
              <a:rPr lang="ru-RU" sz="15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питание: </a:t>
            </a:r>
            <a:r>
              <a:rPr lang="ru-RU" sz="15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80</a:t>
            </a:r>
            <a:r>
              <a:rPr lang="ru-RU" sz="15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 предприятий на </a:t>
            </a:r>
            <a:r>
              <a:rPr lang="ru-RU" sz="15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4 092 </a:t>
            </a:r>
            <a:r>
              <a:rPr lang="ru-RU" sz="15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посадочных мест, </a:t>
            </a:r>
            <a:r>
              <a:rPr lang="ru-RU" sz="1500" dirty="0">
                <a:solidFill>
                  <a:srgbClr val="000000"/>
                </a:solidFill>
                <a:cs typeface="Times New Roman" panose="02020603050405020304" pitchFamily="18" charset="0"/>
              </a:rPr>
              <a:t>в том числе: </a:t>
            </a:r>
          </a:p>
          <a:p>
            <a:pPr marL="285750" indent="457200" algn="just">
              <a:buFont typeface="Wingdings" panose="05000000000000000000" pitchFamily="2" charset="2"/>
              <a:buChar char="ü"/>
            </a:pPr>
            <a:r>
              <a:rPr lang="ru-RU" sz="1500" dirty="0">
                <a:solidFill>
                  <a:srgbClr val="000000"/>
                </a:solidFill>
                <a:cs typeface="Times New Roman" panose="02020603050405020304" pitchFamily="18" charset="0"/>
              </a:rPr>
              <a:t>1 ресторан на 160 посадочных мест, </a:t>
            </a:r>
          </a:p>
          <a:p>
            <a:pPr marL="285750" indent="457200" algn="just">
              <a:buFont typeface="Wingdings" panose="05000000000000000000" pitchFamily="2" charset="2"/>
              <a:buChar char="ü"/>
            </a:pPr>
            <a:r>
              <a:rPr lang="ru-RU" sz="15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32 </a:t>
            </a:r>
            <a:r>
              <a:rPr lang="ru-RU" sz="1500" dirty="0">
                <a:solidFill>
                  <a:srgbClr val="000000"/>
                </a:solidFill>
                <a:cs typeface="Times New Roman" panose="02020603050405020304" pitchFamily="18" charset="0"/>
              </a:rPr>
              <a:t>кафе на </a:t>
            </a:r>
            <a:r>
              <a:rPr lang="ru-RU" sz="15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2 164 посадочных места, </a:t>
            </a:r>
          </a:p>
          <a:p>
            <a:pPr marL="285750" indent="457200" algn="just">
              <a:buFont typeface="Wingdings" panose="05000000000000000000" pitchFamily="2" charset="2"/>
              <a:buChar char="ü"/>
            </a:pPr>
            <a:r>
              <a:rPr lang="ru-RU" sz="15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6 баров на 101 посадочное место,</a:t>
            </a:r>
            <a:endParaRPr lang="ru-RU" sz="150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marL="285750" indent="457200" algn="just">
              <a:buFont typeface="Wingdings" panose="05000000000000000000" pitchFamily="2" charset="2"/>
              <a:buChar char="ü"/>
            </a:pPr>
            <a:r>
              <a:rPr lang="ru-RU" sz="15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12 </a:t>
            </a:r>
            <a:r>
              <a:rPr lang="ru-RU" sz="1500" dirty="0">
                <a:solidFill>
                  <a:srgbClr val="000000"/>
                </a:solidFill>
                <a:cs typeface="Times New Roman" panose="02020603050405020304" pitchFamily="18" charset="0"/>
              </a:rPr>
              <a:t>столовых на </a:t>
            </a:r>
            <a:r>
              <a:rPr lang="ru-RU" sz="15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1 496 посадочных </a:t>
            </a:r>
            <a:r>
              <a:rPr lang="ru-RU" sz="1500" dirty="0">
                <a:solidFill>
                  <a:srgbClr val="000000"/>
                </a:solidFill>
                <a:cs typeface="Times New Roman" panose="02020603050405020304" pitchFamily="18" charset="0"/>
              </a:rPr>
              <a:t>мест, </a:t>
            </a:r>
          </a:p>
          <a:p>
            <a:pPr marL="285750" indent="457200" algn="just">
              <a:buFont typeface="Wingdings" panose="05000000000000000000" pitchFamily="2" charset="2"/>
              <a:buChar char="ü"/>
            </a:pPr>
            <a:r>
              <a:rPr lang="ru-RU" sz="15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29 закусочных </a:t>
            </a:r>
            <a:r>
              <a:rPr lang="ru-RU" sz="1500" dirty="0">
                <a:solidFill>
                  <a:srgbClr val="000000"/>
                </a:solidFill>
                <a:cs typeface="Times New Roman" panose="02020603050405020304" pitchFamily="18" charset="0"/>
              </a:rPr>
              <a:t>и прочие объекты общественного питания на </a:t>
            </a:r>
            <a:r>
              <a:rPr lang="ru-RU" sz="15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171 посадочное место.</a:t>
            </a:r>
            <a:endParaRPr lang="ru-RU" sz="15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-55191" y="3157012"/>
            <a:ext cx="513442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500" kern="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Инфраструктура потребительского рынка (на 01.01.2023):</a:t>
            </a:r>
          </a:p>
          <a:p>
            <a:pPr marL="285750" marR="0" lvl="0" indent="4572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sz="1500" b="1" kern="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17</a:t>
            </a:r>
            <a:r>
              <a:rPr lang="ru-RU" sz="1500" kern="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торговых центров</a:t>
            </a:r>
          </a:p>
          <a:p>
            <a:pPr marL="285750" marR="0" lvl="0" indent="4572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sz="1500" b="1" kern="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329</a:t>
            </a:r>
            <a:r>
              <a:rPr lang="ru-RU" sz="1500" b="1" kern="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ru-RU" sz="1500" kern="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продовольственных, непродовольственных и универсальных магазинов</a:t>
            </a:r>
          </a:p>
          <a:p>
            <a:pPr marL="285750" marR="0" lvl="0" indent="4572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sz="1500" b="1" kern="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60</a:t>
            </a:r>
            <a:r>
              <a:rPr lang="ru-RU" sz="1500" b="1" kern="0" dirty="0" smtClean="0">
                <a:cs typeface="Times New Roman" panose="02020603050405020304" pitchFamily="18" charset="0"/>
              </a:rPr>
              <a:t> </a:t>
            </a:r>
            <a:r>
              <a:rPr lang="ru-RU" sz="1500" kern="0" dirty="0" smtClean="0">
                <a:cs typeface="Times New Roman" panose="02020603050405020304" pitchFamily="18" charset="0"/>
              </a:rPr>
              <a:t>объектов нестационарной торговли</a:t>
            </a:r>
            <a:endParaRPr lang="ru-RU" sz="1500" kern="0" dirty="0"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735185" y="808203"/>
            <a:ext cx="5208838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ru-RU" sz="1500" dirty="0">
                <a:solidFill>
                  <a:srgbClr val="000000"/>
                </a:solidFill>
                <a:ea typeface="Times New Roman" panose="02020603050405020304" pitchFamily="18" charset="0"/>
              </a:rPr>
              <a:t>Потребительский рынок находится в непосредственной зависимости от других рынков, денежных доходов населения, регулирует товарно-денежные отношения, способствует конкурентоспособности отечественных товаров и является одним из важных секторов жизнеобеспечения </a:t>
            </a:r>
            <a:r>
              <a:rPr lang="ru-RU" sz="150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города.</a:t>
            </a:r>
            <a:endParaRPr lang="ru-RU" sz="15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9229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75" y="3089275"/>
            <a:ext cx="5681663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48198" y="1854898"/>
            <a:ext cx="42588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rgbClr val="003B76"/>
                </a:solidFill>
              </a:rPr>
              <a:t> </a:t>
            </a:r>
            <a:endParaRPr lang="ru-RU" sz="1400" dirty="0">
              <a:solidFill>
                <a:srgbClr val="003B76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38600" y="1028863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 smtClean="0">
                <a:solidFill>
                  <a:srgbClr val="3366CC"/>
                </a:solidFill>
              </a:rPr>
              <a:t> </a:t>
            </a:r>
            <a:endParaRPr lang="ru-RU" sz="1600" dirty="0">
              <a:solidFill>
                <a:srgbClr val="3366CC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FFFFFF"/>
                </a:solidFill>
              </a:rPr>
              <a:t>.</a:t>
            </a: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984" y="3244529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217863"/>
            <a:ext cx="2103536" cy="53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824290"/>
            <a:ext cx="1905000" cy="82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029" y="280273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03388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414" y="5017443"/>
            <a:ext cx="3913907" cy="195695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185448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37026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82151" y="986722"/>
            <a:ext cx="8440362" cy="4693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Стратегия </a:t>
            </a:r>
            <a:r>
              <a:rPr lang="ru-RU" sz="1300" b="1" dirty="0">
                <a:solidFill>
                  <a:srgbClr val="002060"/>
                </a:solidFill>
                <a:cs typeface="Times New Roman" panose="02020603050405020304" pitchFamily="18" charset="0"/>
              </a:rPr>
              <a:t>социально-экономического развития</a:t>
            </a:r>
            <a:r>
              <a:rPr lang="ru-RU" sz="13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ru-RU" sz="13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города </a:t>
            </a:r>
            <a:r>
              <a:rPr lang="ru-RU" sz="1300" dirty="0" err="1" smtClean="0">
                <a:solidFill>
                  <a:srgbClr val="000000"/>
                </a:solidFill>
                <a:cs typeface="Times New Roman" panose="02020603050405020304" pitchFamily="18" charset="0"/>
              </a:rPr>
              <a:t>Пыть-Ях</a:t>
            </a:r>
            <a:r>
              <a:rPr lang="ru-RU" sz="13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ru-RU" sz="13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до 2030 года утверждена решением Думы города </a:t>
            </a:r>
            <a:r>
              <a:rPr lang="ru-RU" sz="1300" dirty="0" err="1" smtClean="0">
                <a:solidFill>
                  <a:srgbClr val="000000"/>
                </a:solidFill>
                <a:cs typeface="Times New Roman" panose="02020603050405020304" pitchFamily="18" charset="0"/>
              </a:rPr>
              <a:t>Пыть-Ях</a:t>
            </a:r>
            <a:r>
              <a:rPr lang="ru-RU" sz="13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 от 19.04.2018 </a:t>
            </a:r>
            <a:r>
              <a:rPr lang="ru-RU" sz="1300" dirty="0">
                <a:solidFill>
                  <a:srgbClr val="000000"/>
                </a:solidFill>
                <a:cs typeface="Times New Roman" panose="02020603050405020304" pitchFamily="18" charset="0"/>
              </a:rPr>
              <a:t>№ </a:t>
            </a:r>
            <a:r>
              <a:rPr lang="ru-RU" sz="13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158.</a:t>
            </a:r>
          </a:p>
          <a:p>
            <a:pPr algn="just"/>
            <a:endParaRPr lang="ru-RU" sz="130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just"/>
            <a:r>
              <a:rPr lang="ru-RU" sz="1300" dirty="0">
                <a:solidFill>
                  <a:srgbClr val="000000"/>
                </a:solidFill>
                <a:cs typeface="Times New Roman" panose="02020603050405020304" pitchFamily="18" charset="0"/>
              </a:rPr>
              <a:t>    В качестве стратегических направлений и приоритетов развития можно отметить</a:t>
            </a:r>
            <a:r>
              <a:rPr lang="ru-RU" sz="13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:</a:t>
            </a:r>
          </a:p>
          <a:p>
            <a:pPr algn="just"/>
            <a:endParaRPr lang="ru-RU" sz="1300" dirty="0" smtClean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just"/>
            <a:r>
              <a:rPr lang="ru-RU" sz="1300" dirty="0">
                <a:solidFill>
                  <a:srgbClr val="002060"/>
                </a:solidFill>
                <a:cs typeface="Times New Roman" panose="02020603050405020304" pitchFamily="18" charset="0"/>
              </a:rPr>
              <a:t>1</a:t>
            </a:r>
            <a:r>
              <a:rPr lang="ru-RU" sz="13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Развитие </a:t>
            </a:r>
            <a:r>
              <a:rPr lang="ru-RU" sz="1300" b="1" dirty="0">
                <a:solidFill>
                  <a:srgbClr val="002060"/>
                </a:solidFill>
                <a:cs typeface="Times New Roman" panose="02020603050405020304" pitchFamily="18" charset="0"/>
              </a:rPr>
              <a:t>экономического потенциала города</a:t>
            </a:r>
            <a:r>
              <a:rPr lang="ru-RU" sz="1300" dirty="0">
                <a:solidFill>
                  <a:srgbClr val="002060"/>
                </a:solidFill>
                <a:cs typeface="Times New Roman" panose="02020603050405020304" pitchFamily="18" charset="0"/>
              </a:rPr>
              <a:t>:</a:t>
            </a:r>
          </a:p>
          <a:p>
            <a:pPr marL="628650" lvl="1" indent="-285750" algn="just">
              <a:buFont typeface="Wingdings" panose="05000000000000000000" pitchFamily="2" charset="2"/>
              <a:buChar char="ü"/>
            </a:pPr>
            <a:r>
              <a:rPr lang="ru-RU" sz="13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инфраструктурное </a:t>
            </a:r>
            <a:r>
              <a:rPr lang="ru-RU" sz="1300" dirty="0">
                <a:solidFill>
                  <a:srgbClr val="000000"/>
                </a:solidFill>
                <a:cs typeface="Times New Roman" panose="02020603050405020304" pitchFamily="18" charset="0"/>
              </a:rPr>
              <a:t>развитие территории;</a:t>
            </a:r>
          </a:p>
          <a:p>
            <a:pPr marL="628650" lvl="1" indent="-285750" algn="just">
              <a:buFont typeface="Wingdings" panose="05000000000000000000" pitchFamily="2" charset="2"/>
              <a:buChar char="ü"/>
            </a:pPr>
            <a:r>
              <a:rPr lang="ru-RU" sz="13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создание </a:t>
            </a:r>
            <a:r>
              <a:rPr lang="ru-RU" sz="1300" dirty="0">
                <a:solidFill>
                  <a:srgbClr val="000000"/>
                </a:solidFill>
                <a:cs typeface="Times New Roman" panose="02020603050405020304" pitchFamily="18" charset="0"/>
              </a:rPr>
              <a:t>условий для привлечения инвестиций в экономику города; </a:t>
            </a:r>
          </a:p>
          <a:p>
            <a:pPr marL="628650" lvl="1" indent="-285750" algn="just">
              <a:buFont typeface="Wingdings" panose="05000000000000000000" pitchFamily="2" charset="2"/>
              <a:buChar char="ü"/>
            </a:pPr>
            <a:r>
              <a:rPr lang="ru-RU" sz="13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создание </a:t>
            </a:r>
            <a:r>
              <a:rPr lang="ru-RU" sz="1300" dirty="0">
                <a:solidFill>
                  <a:srgbClr val="000000"/>
                </a:solidFill>
                <a:cs typeface="Times New Roman" panose="02020603050405020304" pitchFamily="18" charset="0"/>
              </a:rPr>
              <a:t>условий для развития и </a:t>
            </a:r>
            <a:r>
              <a:rPr lang="ru-RU" sz="13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поддержки</a:t>
            </a:r>
          </a:p>
          <a:p>
            <a:pPr marL="628650" lvl="1" indent="-285750" algn="just">
              <a:buFont typeface="Wingdings" panose="05000000000000000000" pitchFamily="2" charset="2"/>
              <a:buChar char="ü"/>
            </a:pPr>
            <a:r>
              <a:rPr lang="ru-RU" sz="13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предпринимательства </a:t>
            </a:r>
            <a:r>
              <a:rPr lang="ru-RU" sz="1300" dirty="0">
                <a:solidFill>
                  <a:srgbClr val="000000"/>
                </a:solidFill>
                <a:cs typeface="Times New Roman" panose="02020603050405020304" pitchFamily="18" charset="0"/>
              </a:rPr>
              <a:t>на территории города;</a:t>
            </a:r>
          </a:p>
          <a:p>
            <a:pPr marL="628650" lvl="1" indent="-285750" algn="just">
              <a:buFont typeface="Wingdings" panose="05000000000000000000" pitchFamily="2" charset="2"/>
              <a:buChar char="ü"/>
            </a:pPr>
            <a:r>
              <a:rPr lang="ru-RU" sz="13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развитие </a:t>
            </a:r>
            <a:r>
              <a:rPr lang="ru-RU" sz="1300" dirty="0">
                <a:solidFill>
                  <a:srgbClr val="000000"/>
                </a:solidFill>
                <a:cs typeface="Times New Roman" panose="02020603050405020304" pitchFamily="18" charset="0"/>
              </a:rPr>
              <a:t>потребительского рынка</a:t>
            </a:r>
            <a:r>
              <a:rPr lang="ru-RU" sz="13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.</a:t>
            </a:r>
          </a:p>
          <a:p>
            <a:pPr lvl="1" algn="just"/>
            <a:endParaRPr lang="ru-RU" sz="130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just"/>
            <a:r>
              <a:rPr lang="ru-RU" sz="1300" dirty="0">
                <a:solidFill>
                  <a:srgbClr val="002060"/>
                </a:solidFill>
                <a:cs typeface="Times New Roman" panose="02020603050405020304" pitchFamily="18" charset="0"/>
              </a:rPr>
              <a:t>2. </a:t>
            </a:r>
            <a:r>
              <a:rPr lang="ru-RU" sz="1300" b="1" dirty="0">
                <a:solidFill>
                  <a:srgbClr val="002060"/>
                </a:solidFill>
                <a:cs typeface="Times New Roman" panose="02020603050405020304" pitchFamily="18" charset="0"/>
              </a:rPr>
              <a:t>Повышение уровня и качества жизни населения</a:t>
            </a:r>
            <a:r>
              <a:rPr lang="ru-RU" sz="1300" dirty="0">
                <a:solidFill>
                  <a:srgbClr val="002060"/>
                </a:solidFill>
                <a:cs typeface="Times New Roman" panose="02020603050405020304" pitchFamily="18" charset="0"/>
              </a:rPr>
              <a:t>:</a:t>
            </a:r>
          </a:p>
          <a:p>
            <a:pPr marL="628650" lvl="1" indent="-285750" algn="just">
              <a:buFont typeface="Wingdings" panose="05000000000000000000" pitchFamily="2" charset="2"/>
              <a:buChar char="ü"/>
            </a:pPr>
            <a:r>
              <a:rPr lang="ru-RU" sz="13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улучшение </a:t>
            </a:r>
            <a:r>
              <a:rPr lang="ru-RU" sz="1300" dirty="0">
                <a:solidFill>
                  <a:srgbClr val="000000"/>
                </a:solidFill>
                <a:cs typeface="Times New Roman" panose="02020603050405020304" pitchFamily="18" charset="0"/>
              </a:rPr>
              <a:t>демографической ситуации;</a:t>
            </a:r>
          </a:p>
          <a:p>
            <a:pPr marL="628650" lvl="1" indent="-285750" algn="just">
              <a:buFont typeface="Wingdings" panose="05000000000000000000" pitchFamily="2" charset="2"/>
              <a:buChar char="ü"/>
            </a:pPr>
            <a:r>
              <a:rPr lang="ru-RU" sz="13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обеспечение </a:t>
            </a:r>
            <a:r>
              <a:rPr lang="ru-RU" sz="1300" dirty="0">
                <a:solidFill>
                  <a:srgbClr val="000000"/>
                </a:solidFill>
                <a:cs typeface="Times New Roman" panose="02020603050405020304" pitchFamily="18" charset="0"/>
              </a:rPr>
              <a:t>населения города </a:t>
            </a:r>
            <a:r>
              <a:rPr lang="ru-RU" sz="13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благоустроенным</a:t>
            </a:r>
          </a:p>
          <a:p>
            <a:pPr lvl="1" algn="just"/>
            <a:r>
              <a:rPr lang="ru-RU" sz="13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жильем </a:t>
            </a:r>
            <a:r>
              <a:rPr lang="ru-RU" sz="1300" dirty="0">
                <a:solidFill>
                  <a:srgbClr val="000000"/>
                </a:solidFill>
                <a:cs typeface="Times New Roman" panose="02020603050405020304" pitchFamily="18" charset="0"/>
              </a:rPr>
              <a:t>и повышение инфраструктурной обеспеченности;</a:t>
            </a:r>
          </a:p>
          <a:p>
            <a:pPr marL="628650" lvl="1" indent="-285750" algn="just">
              <a:buFont typeface="Wingdings" panose="05000000000000000000" pitchFamily="2" charset="2"/>
              <a:buChar char="ü"/>
            </a:pPr>
            <a:r>
              <a:rPr lang="ru-RU" sz="13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обеспечение </a:t>
            </a:r>
            <a:r>
              <a:rPr lang="ru-RU" sz="1300" dirty="0">
                <a:solidFill>
                  <a:srgbClr val="000000"/>
                </a:solidFill>
                <a:cs typeface="Times New Roman" panose="02020603050405020304" pitchFamily="18" charset="0"/>
              </a:rPr>
              <a:t>сбалансированности рынка труда;</a:t>
            </a:r>
          </a:p>
          <a:p>
            <a:pPr marL="628650" lvl="1" indent="-285750" algn="just">
              <a:buFont typeface="Wingdings" panose="05000000000000000000" pitchFamily="2" charset="2"/>
              <a:buChar char="ü"/>
            </a:pPr>
            <a:r>
              <a:rPr lang="ru-RU" sz="13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улучшение </a:t>
            </a:r>
            <a:r>
              <a:rPr lang="ru-RU" sz="1300" dirty="0">
                <a:solidFill>
                  <a:srgbClr val="000000"/>
                </a:solidFill>
                <a:cs typeface="Times New Roman" panose="02020603050405020304" pitchFamily="18" charset="0"/>
              </a:rPr>
              <a:t>уровня жизни населения;</a:t>
            </a:r>
          </a:p>
          <a:p>
            <a:pPr marL="628650" lvl="1" indent="-285750" algn="just">
              <a:buFont typeface="Wingdings" panose="05000000000000000000" pitchFamily="2" charset="2"/>
              <a:buChar char="ü"/>
            </a:pPr>
            <a:r>
              <a:rPr lang="ru-RU" sz="13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обеспечение </a:t>
            </a:r>
            <a:r>
              <a:rPr lang="ru-RU" sz="1300" dirty="0">
                <a:solidFill>
                  <a:srgbClr val="000000"/>
                </a:solidFill>
                <a:cs typeface="Times New Roman" panose="02020603050405020304" pitchFamily="18" charset="0"/>
              </a:rPr>
              <a:t>социальной поддержки населения </a:t>
            </a:r>
            <a:endParaRPr lang="ru-RU" sz="1300" dirty="0" smtClean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lvl="1" algn="just"/>
            <a:r>
              <a:rPr lang="ru-RU" sz="13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и </a:t>
            </a:r>
            <a:r>
              <a:rPr lang="ru-RU" sz="1300" dirty="0">
                <a:solidFill>
                  <a:srgbClr val="000000"/>
                </a:solidFill>
                <a:cs typeface="Times New Roman" panose="02020603050405020304" pitchFamily="18" charset="0"/>
              </a:rPr>
              <a:t>осуществления развития гражданского общества;</a:t>
            </a:r>
          </a:p>
          <a:p>
            <a:pPr marL="628650" lvl="1" indent="-285750" algn="just">
              <a:buFont typeface="Wingdings" panose="05000000000000000000" pitchFamily="2" charset="2"/>
              <a:buChar char="ü"/>
            </a:pPr>
            <a:r>
              <a:rPr lang="ru-RU" sz="13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повышение </a:t>
            </a:r>
            <a:r>
              <a:rPr lang="ru-RU" sz="1300" dirty="0">
                <a:solidFill>
                  <a:srgbClr val="000000"/>
                </a:solidFill>
                <a:cs typeface="Times New Roman" panose="02020603050405020304" pitchFamily="18" charset="0"/>
              </a:rPr>
              <a:t>уровня удовлетворения социальных и духовных потребностей населения;</a:t>
            </a:r>
          </a:p>
          <a:p>
            <a:pPr marL="628650" lvl="1" indent="-285750" algn="just">
              <a:buFont typeface="Wingdings" panose="05000000000000000000" pitchFamily="2" charset="2"/>
              <a:buChar char="ü"/>
            </a:pPr>
            <a:r>
              <a:rPr lang="ru-RU" sz="13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повышение </a:t>
            </a:r>
            <a:r>
              <a:rPr lang="ru-RU" sz="1300" dirty="0">
                <a:solidFill>
                  <a:srgbClr val="000000"/>
                </a:solidFill>
                <a:cs typeface="Times New Roman" panose="02020603050405020304" pitchFamily="18" charset="0"/>
              </a:rPr>
              <a:t>уровня общественной безопасности населения.</a:t>
            </a:r>
          </a:p>
          <a:p>
            <a:pPr lvl="1" algn="just"/>
            <a:endParaRPr lang="ru-RU" sz="13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65075" y="-152401"/>
            <a:ext cx="1118840" cy="118288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88091" y="696255"/>
            <a:ext cx="8194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Основан в </a:t>
            </a:r>
            <a:endParaRPr kumimoji="0" lang="ru-RU" sz="10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1990 </a:t>
            </a:r>
            <a:r>
              <a: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году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60032" y="-19513"/>
            <a:ext cx="202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Стратегия города</a:t>
            </a:r>
            <a:endParaRPr lang="ru-RU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pic>
        <p:nvPicPr>
          <p:cNvPr id="4098" name="Picture 2" descr="https://telegra.ph/file/f106d739b20cf0f4c9a92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54" t="2665" b="17732"/>
          <a:stretch/>
        </p:blipFill>
        <p:spPr bwMode="auto">
          <a:xfrm>
            <a:off x="6627683" y="1981347"/>
            <a:ext cx="1892366" cy="2640902"/>
          </a:xfrm>
          <a:prstGeom prst="round2DiagRect">
            <a:avLst/>
          </a:prstGeom>
          <a:ln>
            <a:noFill/>
          </a:ln>
          <a:effectLst>
            <a:softEdge rad="112500"/>
          </a:effectLst>
          <a:extLst/>
        </p:spPr>
      </p:pic>
    </p:spTree>
    <p:extLst>
      <p:ext uri="{BB962C8B-B14F-4D97-AF65-F5344CB8AC3E}">
        <p14:creationId xmlns:p14="http://schemas.microsoft.com/office/powerpoint/2010/main" val="24078045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75" y="3089275"/>
            <a:ext cx="5681663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48198" y="1854898"/>
            <a:ext cx="42588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rgbClr val="003B76"/>
                </a:solidFill>
              </a:rPr>
              <a:t> </a:t>
            </a:r>
            <a:endParaRPr lang="ru-RU" sz="1400" dirty="0">
              <a:solidFill>
                <a:srgbClr val="003B76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38600" y="1028863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 smtClean="0">
                <a:solidFill>
                  <a:srgbClr val="3366CC"/>
                </a:solidFill>
              </a:rPr>
              <a:t> </a:t>
            </a:r>
            <a:endParaRPr lang="ru-RU" sz="1600" dirty="0">
              <a:solidFill>
                <a:srgbClr val="3366CC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FFFFFF"/>
                </a:solidFill>
              </a:rPr>
              <a:t>.</a:t>
            </a: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984" y="3244529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217863"/>
            <a:ext cx="2103536" cy="53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824290"/>
            <a:ext cx="1905000" cy="82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029" y="280273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03388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185448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37026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7144698"/>
              </p:ext>
            </p:extLst>
          </p:nvPr>
        </p:nvGraphicFramePr>
        <p:xfrm>
          <a:off x="714536" y="761471"/>
          <a:ext cx="8048463" cy="5904124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536576"/>
                <a:gridCol w="3433435"/>
                <a:gridCol w="4078452"/>
              </a:tblGrid>
              <a:tr h="551653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№</a:t>
                      </a:r>
                    </a:p>
                    <a:p>
                      <a:pPr algn="ctr"/>
                      <a:r>
                        <a:rPr lang="ru-RU" sz="1200" dirty="0" smtClean="0"/>
                        <a:t>п/п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Наименование мероприятия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Ожидаемые результаты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</a:tr>
              <a:tr h="503603"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Автомобильная газозаправочная станция </a:t>
                      </a:r>
                      <a:endParaRPr lang="ru-RU" sz="1200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828" marR="64828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придорожного сервиса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828" marR="64828" marT="0" marB="0"/>
                </a:tc>
              </a:tr>
              <a:tr h="503603"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Реконструкция ВОС-3 в г. Пыть-Ях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0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Повышение качества питьевой воды. Увеличение мощности очистных сооружений </a:t>
                      </a:r>
                    </a:p>
                    <a:p>
                      <a:pPr algn="l"/>
                      <a:r>
                        <a:rPr lang="ru-RU" sz="1200" b="0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инвестиций:</a:t>
                      </a:r>
                      <a:r>
                        <a:rPr lang="ru-RU" sz="1200" b="0" i="0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895,98 млн. руб.</a:t>
                      </a:r>
                      <a:endParaRPr lang="ru-RU" sz="1200" b="0" i="0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05880"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«Склад (неотапливаемый)», г. Пыть-Ях, ул. Святослава Федорова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0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инвестиций</a:t>
                      </a:r>
                      <a:r>
                        <a:rPr lang="ru-RU" sz="1200" b="0" i="0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: 5,0 млн. рублей</a:t>
                      </a:r>
                    </a:p>
                    <a:p>
                      <a:pPr algn="l"/>
                      <a:endParaRPr lang="ru-RU" sz="1200" b="0" i="0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11877"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«Холодный склад», ХМАО-Югра,</a:t>
                      </a:r>
                      <a:r>
                        <a:rPr lang="ru-RU" sz="1200" b="0" i="0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г. Пыть-Ях, </a:t>
                      </a:r>
                      <a:r>
                        <a:rPr lang="ru-RU" sz="1200" b="0" i="0" baseline="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промзона</a:t>
                      </a:r>
                      <a:r>
                        <a:rPr lang="ru-RU" sz="1200" b="0" i="0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«Западная»</a:t>
                      </a:r>
                      <a:endParaRPr lang="ru-RU" sz="1200" b="0" i="0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0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инвестиций: 4,5 млн.</a:t>
                      </a:r>
                      <a:r>
                        <a:rPr lang="ru-RU" sz="1200" b="0" i="0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рублей</a:t>
                      </a:r>
                      <a:endParaRPr lang="ru-RU" sz="1200" b="0" i="0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41674"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«Столовая»,</a:t>
                      </a:r>
                      <a:r>
                        <a:rPr lang="ru-RU" sz="1200" b="0" i="0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г. Пыть-Ях, </a:t>
                      </a:r>
                      <a:r>
                        <a:rPr lang="ru-RU" sz="1200" b="0" i="0" baseline="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промзона</a:t>
                      </a:r>
                      <a:r>
                        <a:rPr lang="ru-RU" sz="1200" b="0" i="0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«Южная» </a:t>
                      </a:r>
                      <a:endParaRPr lang="ru-RU" sz="1200" b="0" i="0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0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инвестиций: 9 млн. рублей</a:t>
                      </a:r>
                    </a:p>
                    <a:p>
                      <a:pPr algn="l"/>
                      <a:r>
                        <a:rPr lang="ru-RU" sz="1200" b="0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рабочих мест: 15</a:t>
                      </a:r>
                      <a:r>
                        <a:rPr lang="ru-RU" sz="1200" b="0" i="0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единиц.</a:t>
                      </a:r>
                      <a:endParaRPr lang="ru-RU" sz="1200" b="0" i="0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31354"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«Бизнес-центр» ХМАО-Югра, г. Пыть-Ях, </a:t>
                      </a:r>
                      <a:r>
                        <a:rPr lang="ru-RU" sz="1200" b="0" i="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мкр</a:t>
                      </a:r>
                      <a:r>
                        <a:rPr lang="ru-RU" sz="1200" b="0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№2 «Нефтяников», улица Николая </a:t>
                      </a:r>
                      <a:r>
                        <a:rPr lang="ru-RU" sz="1200" b="0" i="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Самардакова</a:t>
                      </a:r>
                      <a:endParaRPr lang="ru-RU" sz="1200" b="0" i="0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0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инвестиций: 12 млн.</a:t>
                      </a:r>
                      <a:r>
                        <a:rPr lang="ru-RU" sz="1200" b="0" i="0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рублей</a:t>
                      </a:r>
                      <a:endParaRPr lang="ru-RU" sz="1200" b="0" i="0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03603"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«Административно</a:t>
                      </a:r>
                      <a:r>
                        <a:rPr lang="ru-RU" sz="1200" b="0" i="0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бытовое здание по адресу: Тюменская область, Ханты-Мансийский автономный округ, г. Пыть-Ях, </a:t>
                      </a:r>
                      <a:r>
                        <a:rPr lang="ru-RU" sz="1200" b="0" i="0" baseline="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промзона</a:t>
                      </a:r>
                      <a:r>
                        <a:rPr lang="ru-RU" sz="1200" b="0" i="0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«Южная», 694 км автодороги «Тюмень-Нефтеюганск» участок 4»</a:t>
                      </a:r>
                      <a:endParaRPr lang="ru-RU" sz="1200" b="0" i="0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0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инвестиций:</a:t>
                      </a:r>
                      <a:r>
                        <a:rPr lang="ru-RU" sz="1200" b="0" i="0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 млн. рублей</a:t>
                      </a:r>
                    </a:p>
                    <a:p>
                      <a:pPr algn="l"/>
                      <a:r>
                        <a:rPr lang="ru-RU" sz="1200" b="0" i="0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рабочих мест: 5 единиц. </a:t>
                      </a:r>
                      <a:endParaRPr lang="ru-RU" sz="1200" b="0" i="0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03603"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«Строительство КНС в </a:t>
                      </a:r>
                      <a:r>
                        <a:rPr lang="ru-RU" sz="12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мкр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№6 «Пионерный» в г. Пыть-Ях </a:t>
                      </a:r>
                    </a:p>
                  </a:txBody>
                  <a:tcPr marL="64828" marR="64828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0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инвестиций:</a:t>
                      </a:r>
                      <a:r>
                        <a:rPr lang="ru-RU" sz="1200" b="0" i="0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31 млн. рублей</a:t>
                      </a:r>
                      <a:endParaRPr lang="ru-RU" sz="1200" b="0" i="0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351960" y="-13425"/>
            <a:ext cx="4592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Реализованные инвестиционные проекты</a:t>
            </a:r>
            <a:endParaRPr lang="ru-RU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52400" y="-154024"/>
            <a:ext cx="1118840" cy="118288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63333" y="638162"/>
            <a:ext cx="7873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Основан </a:t>
            </a:r>
            <a:r>
              <a:rPr kumimoji="0" lang="ru-RU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в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1990 году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668696" y="248868"/>
            <a:ext cx="4108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Введенные в эксплуатацию в 2022 году 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4424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5"/>
          <p:cNvSpPr>
            <a:spLocks noChangeArrowheads="1"/>
          </p:cNvSpPr>
          <p:nvPr/>
        </p:nvSpPr>
        <p:spPr bwMode="auto">
          <a:xfrm>
            <a:off x="4083488" y="3887955"/>
            <a:ext cx="1066800" cy="59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indent="355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75" y="3089275"/>
            <a:ext cx="5681663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48198" y="1854898"/>
            <a:ext cx="42588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rgbClr val="003B76"/>
                </a:solidFill>
              </a:rPr>
              <a:t> </a:t>
            </a:r>
            <a:endParaRPr lang="ru-RU" sz="1400" dirty="0">
              <a:solidFill>
                <a:srgbClr val="003B76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38600" y="1028863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 smtClean="0">
                <a:solidFill>
                  <a:srgbClr val="3366CC"/>
                </a:solidFill>
              </a:rPr>
              <a:t> </a:t>
            </a:r>
            <a:endParaRPr lang="ru-RU" sz="1600" dirty="0">
              <a:solidFill>
                <a:srgbClr val="3366CC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FFFFFF"/>
                </a:solidFill>
              </a:rPr>
              <a:t>.</a:t>
            </a: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984" y="3244529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217863"/>
            <a:ext cx="2103536" cy="53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231" y="5791200"/>
            <a:ext cx="1905000" cy="82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029" y="280273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03388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185448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386138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2505765"/>
              </p:ext>
            </p:extLst>
          </p:nvPr>
        </p:nvGraphicFramePr>
        <p:xfrm>
          <a:off x="743984" y="712626"/>
          <a:ext cx="8305800" cy="5122033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533400"/>
                <a:gridCol w="3124200"/>
                <a:gridCol w="3352800"/>
                <a:gridCol w="1295400"/>
              </a:tblGrid>
              <a:tr h="641473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№</a:t>
                      </a:r>
                      <a:r>
                        <a:rPr lang="ru-RU" sz="1200" baseline="0" dirty="0" smtClean="0"/>
                        <a:t> п/п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Наименование организации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Ожидаемый результат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Сроки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</a:tr>
              <a:tr h="779501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Совместный паритетный проект «Строительство (реконструкция) нового здания вокзала </a:t>
                      </a:r>
                      <a:r>
                        <a:rPr lang="ru-RU" sz="1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Пыть-Яха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ОАО «Российские железные дороги»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Улучшение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благоустройства города, комфортный транспортный узел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до исполнения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328141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00325" algn="l"/>
                        </a:tabLst>
                      </a:pPr>
                      <a:r>
                        <a:rPr kumimoji="0" lang="ru-RU" alt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Масштабный инвестиционный проект по строительству: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>
                          <a:tab pos="2600325" algn="l"/>
                        </a:tabLst>
                      </a:pPr>
                      <a:r>
                        <a:rPr kumimoji="0" lang="ru-RU" alt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Завода по ремонту и изготовлению бурильных установок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>
                          <a:tab pos="2600325" algn="l"/>
                        </a:tabLst>
                      </a:pPr>
                      <a:r>
                        <a:rPr kumimoji="0" lang="ru-RU" alt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Азотного завода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>
                          <a:tab pos="2600325" algn="l"/>
                        </a:tabLst>
                      </a:pPr>
                      <a:r>
                        <a:rPr kumimoji="0" lang="ru-RU" alt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Базы под флоты гидравлических разрывов пластов (ГРП)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Социально-экономическое развитие города:</a:t>
                      </a:r>
                    </a:p>
                    <a:p>
                      <a:pPr marL="171450" marR="0" lvl="0" indent="-1714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alt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600 новых рабочих мест </a:t>
                      </a:r>
                    </a:p>
                    <a:p>
                      <a:pPr marL="171450" marR="0" lvl="0" indent="-1714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alt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Рост инвестиционного капитала (8,0 млрд. руб.)</a:t>
                      </a:r>
                    </a:p>
                    <a:p>
                      <a:pPr marL="171450" marR="0" lvl="0" indent="-1714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alt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Рост промышленного производства</a:t>
                      </a:r>
                    </a:p>
                    <a:p>
                      <a:pPr algn="just"/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–до исполнения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909071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сетей (техническое перевооружение и реконструкция) электроснабжения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Реконструкция электросетевого комплекса. Обеспечение повышения надежности электроснабжения потребителей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города</a:t>
                      </a:r>
                    </a:p>
                    <a:p>
                      <a:pPr algn="just"/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20 рабочих мест</a:t>
                      </a:r>
                    </a:p>
                    <a:p>
                      <a:pPr algn="just"/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инвестиций 590,48 </a:t>
                      </a:r>
                      <a:r>
                        <a:rPr lang="ru-RU" sz="1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млн.руб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2022</a:t>
                      </a:r>
                    </a:p>
                    <a:p>
                      <a:pPr algn="ctr"/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627101"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цеха по выпуску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бурильных труб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Выпуск бурильных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труб</a:t>
                      </a:r>
                      <a:b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инвестиций: 847,0 млн. руб.</a:t>
                      </a:r>
                      <a:b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рабочих мест: 40 единиц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2021-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 исполнения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96621"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завода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 переработке шин 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Переработка вторичного материала,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изготовление из него резиновой крошки. </a:t>
                      </a:r>
                      <a:b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инвестиций: 180,0 млн. руб.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2021-до исполнения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9" name="Рисунок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65075" y="-152401"/>
            <a:ext cx="1118840" cy="118288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362200" y="-50158"/>
            <a:ext cx="70260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Реализуемые </a:t>
            </a:r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инвестиционные проекты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-76200" y="679654"/>
            <a:ext cx="8242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kern="0" dirty="0">
                <a:solidFill>
                  <a:srgbClr val="000000"/>
                </a:solidFill>
              </a:rPr>
              <a:t>Основан </a:t>
            </a:r>
            <a:endParaRPr lang="ru-RU" sz="1000" b="1" kern="0" dirty="0" smtClean="0">
              <a:solidFill>
                <a:srgbClr val="000000"/>
              </a:solidFill>
            </a:endParaRPr>
          </a:p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kern="0" dirty="0" smtClean="0">
                <a:solidFill>
                  <a:srgbClr val="000000"/>
                </a:solidFill>
              </a:rPr>
              <a:t>в </a:t>
            </a:r>
            <a:r>
              <a:rPr lang="ru-RU" sz="1000" b="1" kern="0" dirty="0">
                <a:solidFill>
                  <a:srgbClr val="000000"/>
                </a:solidFill>
              </a:rPr>
              <a:t>1990 году</a:t>
            </a:r>
          </a:p>
        </p:txBody>
      </p:sp>
    </p:spTree>
    <p:extLst>
      <p:ext uri="{BB962C8B-B14F-4D97-AF65-F5344CB8AC3E}">
        <p14:creationId xmlns:p14="http://schemas.microsoft.com/office/powerpoint/2010/main" val="380734806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5"/>
          <p:cNvSpPr>
            <a:spLocks noChangeArrowheads="1"/>
          </p:cNvSpPr>
          <p:nvPr/>
        </p:nvSpPr>
        <p:spPr bwMode="auto">
          <a:xfrm>
            <a:off x="4083488" y="3887955"/>
            <a:ext cx="1066800" cy="59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indent="355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75" y="3089275"/>
            <a:ext cx="5681663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48198" y="1854898"/>
            <a:ext cx="42588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rgbClr val="003B76"/>
                </a:solidFill>
              </a:rPr>
              <a:t> </a:t>
            </a:r>
            <a:endParaRPr lang="ru-RU" sz="1400" dirty="0">
              <a:solidFill>
                <a:srgbClr val="003B76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38600" y="1028863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 smtClean="0">
                <a:solidFill>
                  <a:srgbClr val="3366CC"/>
                </a:solidFill>
              </a:rPr>
              <a:t> </a:t>
            </a:r>
            <a:endParaRPr lang="ru-RU" sz="1600" dirty="0">
              <a:solidFill>
                <a:srgbClr val="3366CC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FFFFFF"/>
                </a:solidFill>
              </a:rPr>
              <a:t>.</a:t>
            </a: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984" y="3244529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217863"/>
            <a:ext cx="2103536" cy="53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231" y="5791200"/>
            <a:ext cx="1905000" cy="82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029" y="280273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03388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185448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386138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8025195"/>
              </p:ext>
            </p:extLst>
          </p:nvPr>
        </p:nvGraphicFramePr>
        <p:xfrm>
          <a:off x="824054" y="679654"/>
          <a:ext cx="8167741" cy="3532026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524535"/>
                <a:gridCol w="3072269"/>
                <a:gridCol w="3297069"/>
                <a:gridCol w="1273868"/>
              </a:tblGrid>
              <a:tr h="69647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№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п/п</a:t>
                      </a:r>
                      <a:endParaRPr lang="ru-RU" sz="12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828" marR="64828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Наименование мероприятия </a:t>
                      </a:r>
                      <a:endParaRPr lang="ru-RU" sz="12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828" marR="64828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Ожидаемый результат</a:t>
                      </a:r>
                      <a:endParaRPr lang="ru-RU" sz="12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828" marR="64828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Сроки реализации </a:t>
                      </a:r>
                      <a:endParaRPr lang="ru-RU" sz="12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828" marR="64828" marT="0" marB="0">
                    <a:solidFill>
                      <a:srgbClr val="002060"/>
                    </a:solidFill>
                  </a:tcPr>
                </a:tc>
              </a:tr>
              <a:tr h="1519470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828" marR="64828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объекта: «Физкультурно-спортивный комплекс» для единоборств по адресу: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г. Пыть-Ях, микрорайон №10 «</a:t>
                      </a:r>
                      <a:r>
                        <a:rPr lang="ru-RU" sz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Мамонтово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828" marR="64828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Общая</a:t>
                      </a:r>
                      <a:r>
                        <a:rPr lang="ru-RU" sz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площадь здания 3350м2, вместимость трибун 152 пос./мест, строительный объем 26915 м3 Пропускная способность 84 чел./смен</a:t>
                      </a:r>
                      <a:endParaRPr lang="ru-RU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828" marR="6482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2022-2024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828" marR="64828" marT="0" marB="0"/>
                </a:tc>
              </a:tr>
              <a:tr h="493120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828" marR="64828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 улиц Белых ночей, Магистральная, Первопроходцев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828" marR="64828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Улучшение дорожной сети города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828" marR="6482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2015-до</a:t>
                      </a:r>
                      <a:r>
                        <a:rPr lang="ru-RU" sz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исполнения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828" marR="64828" marT="0" marB="0"/>
                </a:tc>
              </a:tr>
              <a:tr h="777418"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Деревообрабатывающий завод 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0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Изготовление деревянных опор для линий электропередач и связи.</a:t>
                      </a:r>
                    </a:p>
                    <a:p>
                      <a:pPr algn="l"/>
                      <a:r>
                        <a:rPr lang="ru-RU" sz="1200" b="0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инвестиций:</a:t>
                      </a:r>
                      <a:r>
                        <a:rPr lang="ru-RU" sz="1200" b="0" i="0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50,0 млн. руб.     </a:t>
                      </a:r>
                      <a:br>
                        <a:rPr lang="ru-RU" sz="1200" b="0" i="0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b="0" i="0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рабочих мест: до 50 единиц.                                                                           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2023-до исполнения 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9" name="Рисунок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65075" y="-152401"/>
            <a:ext cx="1118840" cy="118288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721231" y="-68615"/>
            <a:ext cx="70260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Планируемые к реализации инвестиционные проекты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-76200" y="679654"/>
            <a:ext cx="8242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kern="0" dirty="0">
                <a:solidFill>
                  <a:srgbClr val="000000"/>
                </a:solidFill>
              </a:rPr>
              <a:t>Основан </a:t>
            </a:r>
            <a:endParaRPr lang="ru-RU" sz="1000" b="1" kern="0" dirty="0" smtClean="0">
              <a:solidFill>
                <a:srgbClr val="000000"/>
              </a:solidFill>
            </a:endParaRPr>
          </a:p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kern="0" dirty="0" smtClean="0">
                <a:solidFill>
                  <a:srgbClr val="000000"/>
                </a:solidFill>
              </a:rPr>
              <a:t>в </a:t>
            </a:r>
            <a:r>
              <a:rPr lang="ru-RU" sz="1000" b="1" kern="0" dirty="0">
                <a:solidFill>
                  <a:srgbClr val="000000"/>
                </a:solidFill>
              </a:rPr>
              <a:t>1990 году</a:t>
            </a:r>
          </a:p>
        </p:txBody>
      </p:sp>
    </p:spTree>
    <p:extLst>
      <p:ext uri="{BB962C8B-B14F-4D97-AF65-F5344CB8AC3E}">
        <p14:creationId xmlns:p14="http://schemas.microsoft.com/office/powerpoint/2010/main" val="42665392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5"/>
          <p:cNvSpPr>
            <a:spLocks noChangeArrowheads="1"/>
          </p:cNvSpPr>
          <p:nvPr/>
        </p:nvSpPr>
        <p:spPr bwMode="auto">
          <a:xfrm>
            <a:off x="4114800" y="3887955"/>
            <a:ext cx="1066800" cy="59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indent="355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75" y="3089275"/>
            <a:ext cx="5681663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48198" y="1854898"/>
            <a:ext cx="42588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rgbClr val="003B76"/>
                </a:solidFill>
              </a:rPr>
              <a:t> </a:t>
            </a:r>
            <a:endParaRPr lang="ru-RU" sz="1400" dirty="0">
              <a:solidFill>
                <a:srgbClr val="003B76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57862" y="819662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 smtClean="0">
                <a:solidFill>
                  <a:srgbClr val="3366CC"/>
                </a:solidFill>
              </a:rPr>
              <a:t> </a:t>
            </a:r>
            <a:endParaRPr lang="ru-RU" sz="1600" dirty="0">
              <a:solidFill>
                <a:srgbClr val="3366CC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FFFFFF"/>
                </a:solidFill>
              </a:rPr>
              <a:t>.</a:t>
            </a: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984" y="3244529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217863"/>
            <a:ext cx="2103536" cy="53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824290"/>
            <a:ext cx="1905000" cy="82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029" y="280273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03388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185448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37026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5055660"/>
              </p:ext>
            </p:extLst>
          </p:nvPr>
        </p:nvGraphicFramePr>
        <p:xfrm>
          <a:off x="429774" y="1292408"/>
          <a:ext cx="8249859" cy="1737348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616811"/>
                <a:gridCol w="2563585"/>
                <a:gridCol w="2961263"/>
                <a:gridCol w="2108200"/>
              </a:tblGrid>
              <a:tr h="1058628">
                <a:tc>
                  <a:txBody>
                    <a:bodyPr/>
                    <a:lstStyle>
                      <a:lvl1pPr marL="0" algn="l" defTabSz="91441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cs typeface="Arial"/>
                        </a:defRPr>
                      </a:lvl1pPr>
                      <a:lvl2pPr marL="457206" algn="l" defTabSz="91441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cs typeface="Arial"/>
                        </a:defRPr>
                      </a:lvl2pPr>
                      <a:lvl3pPr marL="914411" algn="l" defTabSz="91441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cs typeface="Arial"/>
                        </a:defRPr>
                      </a:lvl3pPr>
                      <a:lvl4pPr marL="1371617" algn="l" defTabSz="91441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cs typeface="Arial"/>
                        </a:defRPr>
                      </a:lvl4pPr>
                      <a:lvl5pPr marL="1828823" algn="l" defTabSz="91441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cs typeface="Arial"/>
                        </a:defRPr>
                      </a:lvl5pPr>
                      <a:lvl6pPr marL="2286029" algn="l" defTabSz="91441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cs typeface="Arial"/>
                        </a:defRPr>
                      </a:lvl6pPr>
                      <a:lvl7pPr marL="2743235" algn="l" defTabSz="91441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cs typeface="Arial"/>
                        </a:defRPr>
                      </a:lvl7pPr>
                      <a:lvl8pPr marL="3200440" algn="l" defTabSz="91441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cs typeface="Arial"/>
                        </a:defRPr>
                      </a:lvl8pPr>
                      <a:lvl9pPr marL="3657646" algn="l" defTabSz="91441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/>
                        <a:t>№ п/п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marL="0" algn="l" defTabSz="91441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cs typeface="Arial"/>
                        </a:defRPr>
                      </a:lvl1pPr>
                      <a:lvl2pPr marL="457206" algn="l" defTabSz="91441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cs typeface="Arial"/>
                        </a:defRPr>
                      </a:lvl2pPr>
                      <a:lvl3pPr marL="914411" algn="l" defTabSz="91441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cs typeface="Arial"/>
                        </a:defRPr>
                      </a:lvl3pPr>
                      <a:lvl4pPr marL="1371617" algn="l" defTabSz="91441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cs typeface="Arial"/>
                        </a:defRPr>
                      </a:lvl4pPr>
                      <a:lvl5pPr marL="1828823" algn="l" defTabSz="91441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cs typeface="Arial"/>
                        </a:defRPr>
                      </a:lvl5pPr>
                      <a:lvl6pPr marL="2286029" algn="l" defTabSz="91441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cs typeface="Arial"/>
                        </a:defRPr>
                      </a:lvl6pPr>
                      <a:lvl7pPr marL="2743235" algn="l" defTabSz="91441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cs typeface="Arial"/>
                        </a:defRPr>
                      </a:lvl7pPr>
                      <a:lvl8pPr marL="3200440" algn="l" defTabSz="91441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cs typeface="Arial"/>
                        </a:defRPr>
                      </a:lvl8pPr>
                      <a:lvl9pPr marL="3657646" algn="l" defTabSz="91441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/>
                        <a:t>Кадастровый номер земельного участка (при наличии) или номер кадастрового квартала, в границах которого может быть образован земельный участок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marL="0" algn="l" defTabSz="91441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cs typeface="Arial"/>
                        </a:defRPr>
                      </a:lvl1pPr>
                      <a:lvl2pPr marL="457206" algn="l" defTabSz="91441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cs typeface="Arial"/>
                        </a:defRPr>
                      </a:lvl2pPr>
                      <a:lvl3pPr marL="914411" algn="l" defTabSz="91441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cs typeface="Arial"/>
                        </a:defRPr>
                      </a:lvl3pPr>
                      <a:lvl4pPr marL="1371617" algn="l" defTabSz="91441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cs typeface="Arial"/>
                        </a:defRPr>
                      </a:lvl4pPr>
                      <a:lvl5pPr marL="1828823" algn="l" defTabSz="91441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cs typeface="Arial"/>
                        </a:defRPr>
                      </a:lvl5pPr>
                      <a:lvl6pPr marL="2286029" algn="l" defTabSz="91441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cs typeface="Arial"/>
                        </a:defRPr>
                      </a:lvl6pPr>
                      <a:lvl7pPr marL="2743235" algn="l" defTabSz="91441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cs typeface="Arial"/>
                        </a:defRPr>
                      </a:lvl7pPr>
                      <a:lvl8pPr marL="3200440" algn="l" defTabSz="91441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cs typeface="Arial"/>
                        </a:defRPr>
                      </a:lvl8pPr>
                      <a:lvl9pPr marL="3657646" algn="l" defTabSz="91441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/>
                        <a:t>Площадь земельного участка или площадь территории кадастрового квартала</a:t>
                      </a:r>
                    </a:p>
                    <a:p>
                      <a:pPr algn="ctr"/>
                      <a:r>
                        <a:rPr lang="ru-RU" sz="1200" dirty="0" smtClean="0"/>
                        <a:t>(ориентировочная), в границах которой может быть образован земельный участок, кв. м</a:t>
                      </a:r>
                      <a:endParaRPr lang="ru-RU" sz="1200" b="0" i="0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marL="0" algn="l" defTabSz="91441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cs typeface="Arial"/>
                        </a:defRPr>
                      </a:lvl1pPr>
                      <a:lvl2pPr marL="457206" algn="l" defTabSz="91441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cs typeface="Arial"/>
                        </a:defRPr>
                      </a:lvl2pPr>
                      <a:lvl3pPr marL="914411" algn="l" defTabSz="91441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cs typeface="Arial"/>
                        </a:defRPr>
                      </a:lvl3pPr>
                      <a:lvl4pPr marL="1371617" algn="l" defTabSz="91441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cs typeface="Arial"/>
                        </a:defRPr>
                      </a:lvl4pPr>
                      <a:lvl5pPr marL="1828823" algn="l" defTabSz="91441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cs typeface="Arial"/>
                        </a:defRPr>
                      </a:lvl5pPr>
                      <a:lvl6pPr marL="2286029" algn="l" defTabSz="91441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cs typeface="Arial"/>
                        </a:defRPr>
                      </a:lvl6pPr>
                      <a:lvl7pPr marL="2743235" algn="l" defTabSz="91441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cs typeface="Arial"/>
                        </a:defRPr>
                      </a:lvl7pPr>
                      <a:lvl8pPr marL="3200440" algn="l" defTabSz="91441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cs typeface="Arial"/>
                        </a:defRPr>
                      </a:lvl8pPr>
                      <a:lvl9pPr marL="3657646" algn="l" defTabSz="91441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/>
                        <a:t>Адрес (местоположение) земельного участка в г. </a:t>
                      </a:r>
                      <a:r>
                        <a:rPr lang="ru-RU" sz="1200" dirty="0" err="1" smtClean="0"/>
                        <a:t>Пыть-Ях</a:t>
                      </a:r>
                      <a:endParaRPr lang="ru-RU" sz="1200" b="0" i="0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002060"/>
                    </a:solidFill>
                  </a:tcPr>
                </a:tc>
              </a:tr>
              <a:tr h="264654">
                <a:tc>
                  <a:txBody>
                    <a:bodyPr/>
                    <a:lstStyle>
                      <a:lvl1pPr marL="0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1pPr>
                      <a:lvl2pPr marL="457206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2pPr>
                      <a:lvl3pPr marL="914411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3pPr>
                      <a:lvl4pPr marL="1371617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4pPr>
                      <a:lvl5pPr marL="1828823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5pPr>
                      <a:lvl6pPr marL="2286029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6pPr>
                      <a:lvl7pPr marL="2743235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7pPr>
                      <a:lvl8pPr marL="3200440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8pPr>
                      <a:lvl9pPr marL="3657646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/>
                        <a:t>1.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/>
                </a:tc>
                <a:tc>
                  <a:txBody>
                    <a:bodyPr/>
                    <a:lstStyle>
                      <a:lvl1pPr marL="0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1pPr>
                      <a:lvl2pPr marL="457206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2pPr>
                      <a:lvl3pPr marL="914411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3pPr>
                      <a:lvl4pPr marL="1371617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4pPr>
                      <a:lvl5pPr marL="1828823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5pPr>
                      <a:lvl6pPr marL="2286029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6pPr>
                      <a:lvl7pPr marL="2743235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7pPr>
                      <a:lvl8pPr marL="3200440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8pPr>
                      <a:lvl9pPr marL="3657646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/>
                        <a:t>86:15:0101030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/>
                </a:tc>
                <a:tc>
                  <a:txBody>
                    <a:bodyPr/>
                    <a:lstStyle>
                      <a:lvl1pPr marL="0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1pPr>
                      <a:lvl2pPr marL="457206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2pPr>
                      <a:lvl3pPr marL="914411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3pPr>
                      <a:lvl4pPr marL="1371617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4pPr>
                      <a:lvl5pPr marL="1828823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5pPr>
                      <a:lvl6pPr marL="2286029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6pPr>
                      <a:lvl7pPr marL="2743235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7pPr>
                      <a:lvl8pPr marL="3200440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8pPr>
                      <a:lvl9pPr marL="3657646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/>
                        <a:t>18</a:t>
                      </a:r>
                      <a:r>
                        <a:rPr lang="ru-RU" sz="1200" baseline="0" dirty="0" smtClean="0"/>
                        <a:t> 000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/>
                </a:tc>
                <a:tc>
                  <a:txBody>
                    <a:bodyPr/>
                    <a:lstStyle>
                      <a:lvl1pPr marL="0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1pPr>
                      <a:lvl2pPr marL="457206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2pPr>
                      <a:lvl3pPr marL="914411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3pPr>
                      <a:lvl4pPr marL="1371617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4pPr>
                      <a:lvl5pPr marL="1828823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5pPr>
                      <a:lvl6pPr marL="2286029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6pPr>
                      <a:lvl7pPr marL="2743235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7pPr>
                      <a:lvl8pPr marL="3200440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8pPr>
                      <a:lvl9pPr marL="3657646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9pPr>
                    </a:lstStyle>
                    <a:p>
                      <a:r>
                        <a:rPr lang="ru-RU" sz="1200" dirty="0" err="1" smtClean="0"/>
                        <a:t>Промзона</a:t>
                      </a:r>
                      <a:r>
                        <a:rPr lang="ru-RU" sz="1200" baseline="0" dirty="0" smtClean="0"/>
                        <a:t> «Южная»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/>
                </a:tc>
              </a:tr>
              <a:tr h="264654">
                <a:tc>
                  <a:txBody>
                    <a:bodyPr/>
                    <a:lstStyle>
                      <a:lvl1pPr marL="0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1pPr>
                      <a:lvl2pPr marL="457206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2pPr>
                      <a:lvl3pPr marL="914411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3pPr>
                      <a:lvl4pPr marL="1371617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4pPr>
                      <a:lvl5pPr marL="1828823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5pPr>
                      <a:lvl6pPr marL="2286029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6pPr>
                      <a:lvl7pPr marL="2743235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7pPr>
                      <a:lvl8pPr marL="3200440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8pPr>
                      <a:lvl9pPr marL="3657646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/>
                        <a:t>2. 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/>
                </a:tc>
                <a:tc>
                  <a:txBody>
                    <a:bodyPr/>
                    <a:lstStyle>
                      <a:lvl1pPr marL="0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1pPr>
                      <a:lvl2pPr marL="457206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2pPr>
                      <a:lvl3pPr marL="914411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3pPr>
                      <a:lvl4pPr marL="1371617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4pPr>
                      <a:lvl5pPr marL="1828823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5pPr>
                      <a:lvl6pPr marL="2286029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6pPr>
                      <a:lvl7pPr marL="2743235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7pPr>
                      <a:lvl8pPr marL="3200440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8pPr>
                      <a:lvl9pPr marL="3657646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/>
                        <a:t>86:15:0101030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/>
                </a:tc>
                <a:tc>
                  <a:txBody>
                    <a:bodyPr/>
                    <a:lstStyle>
                      <a:lvl1pPr marL="0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1pPr>
                      <a:lvl2pPr marL="457206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2pPr>
                      <a:lvl3pPr marL="914411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3pPr>
                      <a:lvl4pPr marL="1371617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4pPr>
                      <a:lvl5pPr marL="1828823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5pPr>
                      <a:lvl6pPr marL="2286029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6pPr>
                      <a:lvl7pPr marL="2743235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7pPr>
                      <a:lvl8pPr marL="3200440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8pPr>
                      <a:lvl9pPr marL="3657646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/>
                        <a:t>27 000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/>
                </a:tc>
                <a:tc>
                  <a:txBody>
                    <a:bodyPr/>
                    <a:lstStyle>
                      <a:lvl1pPr marL="0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1pPr>
                      <a:lvl2pPr marL="457206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2pPr>
                      <a:lvl3pPr marL="914411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3pPr>
                      <a:lvl4pPr marL="1371617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4pPr>
                      <a:lvl5pPr marL="1828823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5pPr>
                      <a:lvl6pPr marL="2286029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6pPr>
                      <a:lvl7pPr marL="2743235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7pPr>
                      <a:lvl8pPr marL="3200440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8pPr>
                      <a:lvl9pPr marL="3657646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9pPr>
                    </a:lstStyle>
                    <a:p>
                      <a:r>
                        <a:rPr lang="ru-RU" sz="1200" dirty="0" err="1" smtClean="0"/>
                        <a:t>Промзона</a:t>
                      </a:r>
                      <a:r>
                        <a:rPr lang="ru-RU" sz="1200" baseline="0" dirty="0" smtClean="0"/>
                        <a:t> «Южная»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/>
                </a:tc>
              </a:tr>
            </a:tbl>
          </a:graphicData>
        </a:graphic>
      </p:graphicFrame>
      <p:pic>
        <p:nvPicPr>
          <p:cNvPr id="2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638" y="3208688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52276" y="-54634"/>
            <a:ext cx="75011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Земельные участки предназначенные для реализации масштабных инвестиционных проектов</a:t>
            </a:r>
            <a:endParaRPr lang="ru-RU" sz="15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0173" y="-178879"/>
            <a:ext cx="1199894" cy="122706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-38115" y="702342"/>
            <a:ext cx="685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800" b="1" dirty="0">
                <a:solidFill>
                  <a:prstClr val="black"/>
                </a:solidFill>
                <a:cs typeface="Times New Roman" panose="02020603050405020304" pitchFamily="18" charset="0"/>
              </a:rPr>
              <a:t>Основан в </a:t>
            </a:r>
          </a:p>
          <a:p>
            <a:pPr lvl="0" algn="ctr"/>
            <a:r>
              <a:rPr lang="ru-RU" sz="800" b="1" dirty="0">
                <a:solidFill>
                  <a:prstClr val="black"/>
                </a:solidFill>
                <a:cs typeface="Times New Roman" panose="02020603050405020304" pitchFamily="18" charset="0"/>
              </a:rPr>
              <a:t>1990 году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532388" y="724871"/>
            <a:ext cx="40655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Промышленные инвестиционные площадки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04005" y="6028698"/>
            <a:ext cx="86030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Все инвестиционные площадки размещены на Инвестиционном портале г. Пыть-Ях </a:t>
            </a:r>
            <a:r>
              <a:rPr lang="en-US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invest</a:t>
            </a:r>
            <a:r>
              <a:rPr lang="ru-RU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.</a:t>
            </a:r>
            <a:r>
              <a:rPr lang="en-US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gov86</a:t>
            </a:r>
            <a:r>
              <a:rPr lang="ru-RU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.</a:t>
            </a:r>
            <a:r>
              <a:rPr lang="en-US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org</a:t>
            </a:r>
            <a:r>
              <a:rPr lang="ru-RU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: </a:t>
            </a:r>
            <a:r>
              <a:rPr lang="ru-RU" sz="1600" dirty="0">
                <a:solidFill>
                  <a:srgbClr val="000000"/>
                </a:solidFill>
              </a:rPr>
              <a:t>Инвестируй в Пыть-Ях!/ Инвестиционные площадки</a:t>
            </a:r>
            <a:endParaRPr lang="ru-RU" sz="1600" dirty="0"/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7483" y="3360902"/>
            <a:ext cx="3664546" cy="2450585"/>
          </a:xfrm>
          <a:prstGeom prst="round2Diag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99136" y="3362870"/>
            <a:ext cx="3839666" cy="2388295"/>
          </a:xfrm>
          <a:prstGeom prst="round2Diag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2498917" y="623290"/>
            <a:ext cx="4065536" cy="455874"/>
          </a:xfrm>
          <a:prstGeom prst="round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561" y="292144"/>
            <a:ext cx="382692" cy="382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6931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5"/>
          <p:cNvSpPr>
            <a:spLocks noChangeArrowheads="1"/>
          </p:cNvSpPr>
          <p:nvPr/>
        </p:nvSpPr>
        <p:spPr bwMode="auto">
          <a:xfrm>
            <a:off x="4114798" y="4267200"/>
            <a:ext cx="1066800" cy="59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indent="355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75" y="3089275"/>
            <a:ext cx="5681663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48198" y="1854898"/>
            <a:ext cx="42588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rgbClr val="003B76"/>
                </a:solidFill>
              </a:rPr>
              <a:t> </a:t>
            </a:r>
            <a:endParaRPr lang="ru-RU" sz="1400" dirty="0">
              <a:solidFill>
                <a:srgbClr val="003B76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38600" y="1028863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 smtClean="0">
                <a:solidFill>
                  <a:srgbClr val="3366CC"/>
                </a:solidFill>
              </a:rPr>
              <a:t> </a:t>
            </a:r>
            <a:endParaRPr lang="ru-RU" sz="1600" dirty="0">
              <a:solidFill>
                <a:srgbClr val="3366CC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FFFFFF"/>
                </a:solidFill>
              </a:rPr>
              <a:t>.</a:t>
            </a: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984" y="3244529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217863"/>
            <a:ext cx="2103536" cy="53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824290"/>
            <a:ext cx="1905000" cy="82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029" y="280273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03388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185448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37026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60614" y="1390233"/>
            <a:ext cx="8821183" cy="398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15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Решение Думы от 26.04.2007 №181 «Об утверждении Положения о муниципальной поддержке инвестиционных проектов на территории города Пыть-Яха» (с изм. от 14.10.2014 № 285);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15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Постановление </a:t>
            </a:r>
            <a:r>
              <a:rPr lang="ru-RU" sz="1150" dirty="0">
                <a:solidFill>
                  <a:srgbClr val="000000"/>
                </a:solidFill>
                <a:cs typeface="Times New Roman" panose="02020603050405020304" pitchFamily="18" charset="0"/>
              </a:rPr>
              <a:t>Главы города от 28.12.2017 </a:t>
            </a:r>
            <a:r>
              <a:rPr lang="ru-RU" sz="115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№60-пг </a:t>
            </a:r>
            <a:r>
              <a:rPr lang="ru-RU" sz="1150" dirty="0">
                <a:solidFill>
                  <a:srgbClr val="000000"/>
                </a:solidFill>
                <a:cs typeface="Times New Roman" panose="02020603050405020304" pitchFamily="18" charset="0"/>
              </a:rPr>
              <a:t>«Об утверждении регламента </a:t>
            </a:r>
            <a:r>
              <a:rPr lang="ru-RU" sz="115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сопровождения инвестиционных проектов </a:t>
            </a:r>
            <a:r>
              <a:rPr lang="ru-RU" sz="1150" dirty="0">
                <a:solidFill>
                  <a:srgbClr val="000000"/>
                </a:solidFill>
                <a:cs typeface="Times New Roman" panose="02020603050405020304" pitchFamily="18" charset="0"/>
              </a:rPr>
              <a:t>в муниципальном </a:t>
            </a:r>
            <a:r>
              <a:rPr lang="ru-RU" sz="115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образовании городской </a:t>
            </a:r>
            <a:r>
              <a:rPr lang="ru-RU" sz="1150" dirty="0">
                <a:solidFill>
                  <a:srgbClr val="000000"/>
                </a:solidFill>
                <a:cs typeface="Times New Roman" panose="02020603050405020304" pitchFamily="18" charset="0"/>
              </a:rPr>
              <a:t>округ город </a:t>
            </a:r>
            <a:r>
              <a:rPr lang="ru-RU" sz="1150" dirty="0" err="1" smtClean="0">
                <a:solidFill>
                  <a:srgbClr val="000000"/>
                </a:solidFill>
                <a:cs typeface="Times New Roman" panose="02020603050405020304" pitchFamily="18" charset="0"/>
              </a:rPr>
              <a:t>Пыть-Ях</a:t>
            </a:r>
            <a:r>
              <a:rPr lang="ru-RU" sz="115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» (с изм. от 23.01.2020 № 02-пг);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15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Постановление администрации </a:t>
            </a:r>
            <a:r>
              <a:rPr lang="ru-RU" sz="1150" dirty="0">
                <a:solidFill>
                  <a:srgbClr val="000000"/>
                </a:solidFill>
                <a:cs typeface="Times New Roman" panose="02020603050405020304" pitchFamily="18" charset="0"/>
              </a:rPr>
              <a:t>города  от 24.12.2015 </a:t>
            </a:r>
            <a:r>
              <a:rPr lang="ru-RU" sz="115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№375-па </a:t>
            </a:r>
            <a:r>
              <a:rPr lang="ru-RU" sz="1150" dirty="0">
                <a:solidFill>
                  <a:srgbClr val="000000"/>
                </a:solidFill>
                <a:cs typeface="Times New Roman" panose="02020603050405020304" pitchFamily="18" charset="0"/>
              </a:rPr>
              <a:t>«Об утверждении порядка осуществления бюджетных инвестиций в объекты муниципальной собственности муниципального образования городской округ город Пыть-Ях</a:t>
            </a:r>
            <a:r>
              <a:rPr lang="ru-RU" sz="115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» (пос. ред. от 15.03.2021 №102-па);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150" dirty="0">
                <a:solidFill>
                  <a:srgbClr val="000000"/>
                </a:solidFill>
                <a:cs typeface="Times New Roman" panose="02020603050405020304" pitchFamily="18" charset="0"/>
              </a:rPr>
              <a:t>Постановление администрации города от </a:t>
            </a:r>
            <a:r>
              <a:rPr lang="ru-RU" sz="115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06.09.2018 №273-па «О Координационном совете по вопросам развития инвестиционной деятельности в муниципальном образовании городской округ горд Пыть-Ях» (с изм. от 25.04.2022 №148-па);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150" dirty="0" smtClean="0">
                <a:cs typeface="Times New Roman" panose="02020603050405020304" pitchFamily="18" charset="0"/>
              </a:rPr>
              <a:t>Постановление </a:t>
            </a:r>
            <a:r>
              <a:rPr lang="ru-RU" sz="1150" dirty="0">
                <a:cs typeface="Times New Roman" panose="02020603050405020304" pitchFamily="18" charset="0"/>
              </a:rPr>
              <a:t>администрации </a:t>
            </a:r>
            <a:r>
              <a:rPr lang="ru-RU" sz="1150" dirty="0" smtClean="0">
                <a:cs typeface="Times New Roman" panose="02020603050405020304" pitchFamily="18" charset="0"/>
              </a:rPr>
              <a:t>города от 14.12.2021 №575-па «О порядке проведения проверки инвестиционных проектов на предмет эффективности использования средств бюджета муниципального образования город Пыть-Ях, направляемых на капитальные вложения»;</a:t>
            </a:r>
            <a:endParaRPr lang="ru-RU" sz="1150" dirty="0"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15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Распоряжение </a:t>
            </a:r>
            <a:r>
              <a:rPr lang="ru-RU" sz="1150" dirty="0">
                <a:solidFill>
                  <a:srgbClr val="000000"/>
                </a:solidFill>
                <a:cs typeface="Times New Roman" panose="02020603050405020304" pitchFamily="18" charset="0"/>
              </a:rPr>
              <a:t>администрации города от 26.04.2017 </a:t>
            </a:r>
            <a:r>
              <a:rPr lang="ru-RU" sz="115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№756-ра </a:t>
            </a:r>
            <a:r>
              <a:rPr lang="ru-RU" sz="1150" dirty="0">
                <a:solidFill>
                  <a:srgbClr val="000000"/>
                </a:solidFill>
                <a:cs typeface="Times New Roman" panose="02020603050405020304" pitchFamily="18" charset="0"/>
              </a:rPr>
              <a:t>«Об утверждении порядка формирования плана создания объектов инвестиционной инфраструктуры в муниципальном образовании городской округ город </a:t>
            </a:r>
            <a:r>
              <a:rPr lang="ru-RU" sz="1150" dirty="0" err="1">
                <a:solidFill>
                  <a:srgbClr val="000000"/>
                </a:solidFill>
                <a:cs typeface="Times New Roman" panose="02020603050405020304" pitchFamily="18" charset="0"/>
              </a:rPr>
              <a:t>Пыть-Ях</a:t>
            </a:r>
            <a:r>
              <a:rPr lang="ru-RU" sz="115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» (с изм. от 05.06.2019 № 1214-ра); </a:t>
            </a:r>
            <a:endParaRPr lang="ru-RU" sz="115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150" dirty="0" smtClean="0">
                <a:cs typeface="Times New Roman" panose="02020603050405020304" pitchFamily="18" charset="0"/>
              </a:rPr>
              <a:t>Распоряжение администрации города  </a:t>
            </a:r>
            <a:r>
              <a:rPr lang="ru-RU" sz="1150" dirty="0">
                <a:cs typeface="Times New Roman" panose="02020603050405020304" pitchFamily="18" charset="0"/>
              </a:rPr>
              <a:t>от </a:t>
            </a:r>
            <a:r>
              <a:rPr lang="ru-RU" sz="1150" dirty="0" smtClean="0">
                <a:cs typeface="Times New Roman" panose="02020603050405020304" pitchFamily="18" charset="0"/>
              </a:rPr>
              <a:t>09.02.2023 №262-ра </a:t>
            </a:r>
            <a:r>
              <a:rPr lang="ru-RU" sz="1150" dirty="0">
                <a:cs typeface="Times New Roman" panose="02020603050405020304" pitchFamily="18" charset="0"/>
              </a:rPr>
              <a:t>«Об утверждении перечня строек и объектов, подлежащих строительству, реконструкции, модернизации и приобретению по городу Пыть-Ях на очередной финансовый </a:t>
            </a:r>
            <a:r>
              <a:rPr lang="ru-RU" sz="1150" dirty="0" smtClean="0">
                <a:cs typeface="Times New Roman" panose="02020603050405020304" pitchFamily="18" charset="0"/>
              </a:rPr>
              <a:t>2023 </a:t>
            </a:r>
            <a:r>
              <a:rPr lang="ru-RU" sz="1150" dirty="0">
                <a:cs typeface="Times New Roman" panose="02020603050405020304" pitchFamily="18" charset="0"/>
              </a:rPr>
              <a:t>год и плановый период </a:t>
            </a:r>
            <a:r>
              <a:rPr lang="ru-RU" sz="1150" dirty="0" smtClean="0">
                <a:cs typeface="Times New Roman" panose="02020603050405020304" pitchFamily="18" charset="0"/>
              </a:rPr>
              <a:t>2024 </a:t>
            </a:r>
            <a:r>
              <a:rPr lang="ru-RU" sz="1150" dirty="0">
                <a:cs typeface="Times New Roman" panose="02020603050405020304" pitchFamily="18" charset="0"/>
              </a:rPr>
              <a:t>и </a:t>
            </a:r>
            <a:r>
              <a:rPr lang="ru-RU" sz="1150" dirty="0" smtClean="0">
                <a:cs typeface="Times New Roman" panose="02020603050405020304" pitchFamily="18" charset="0"/>
              </a:rPr>
              <a:t>2025 </a:t>
            </a:r>
            <a:r>
              <a:rPr lang="ru-RU" sz="1150" dirty="0">
                <a:cs typeface="Times New Roman" panose="02020603050405020304" pitchFamily="18" charset="0"/>
              </a:rPr>
              <a:t>годов</a:t>
            </a:r>
            <a:r>
              <a:rPr lang="ru-RU" sz="1150" dirty="0" smtClean="0">
                <a:cs typeface="Times New Roman" panose="02020603050405020304" pitchFamily="18" charset="0"/>
              </a:rPr>
              <a:t>»;</a:t>
            </a:r>
            <a:endParaRPr lang="ru-RU" sz="1150" dirty="0"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150" dirty="0">
                <a:solidFill>
                  <a:srgbClr val="000000"/>
                </a:solidFill>
                <a:cs typeface="Times New Roman" panose="02020603050405020304" pitchFamily="18" charset="0"/>
              </a:rPr>
              <a:t>Распоряжение администрации города от 08.12.2016 </a:t>
            </a:r>
            <a:r>
              <a:rPr lang="ru-RU" sz="115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№2691-ра </a:t>
            </a:r>
            <a:r>
              <a:rPr lang="ru-RU" sz="1150" dirty="0">
                <a:solidFill>
                  <a:srgbClr val="000000"/>
                </a:solidFill>
                <a:cs typeface="Times New Roman" panose="02020603050405020304" pitchFamily="18" charset="0"/>
              </a:rPr>
              <a:t>«О должностных лицах администрации города, ответственных за вопросы в сфере инвестиционной деятельности на территории муниципального образования городской округ город Пыть-Ях» </a:t>
            </a:r>
            <a:r>
              <a:rPr lang="ru-RU" sz="115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(пос. ред. от 21.01.21 №108-ра);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150" dirty="0" smtClean="0">
                <a:cs typeface="Times New Roman" panose="02020603050405020304" pitchFamily="18" charset="0"/>
              </a:rPr>
              <a:t>Постановление администрации города от 09.07.2021 №312-па «Об утверждении порядка заключения соглашений о реализации инвестиционных проектов в отношении объектов местного значения города Пыть-Яха»(пос. ред. от 11.11.2021 №500-па)</a:t>
            </a:r>
            <a:endParaRPr lang="ru-RU" sz="1150" dirty="0"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4962" y="51327"/>
            <a:ext cx="770703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5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Нормативно-правовые акты, регулирующие инвестиционную деятельность и развитие малого и среднего предпринимательства в муниципальном образовании г. </a:t>
            </a:r>
            <a:r>
              <a:rPr lang="ru-RU" sz="125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Пыть-Ях</a:t>
            </a:r>
            <a:r>
              <a:rPr lang="ru-RU" sz="125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endParaRPr lang="ru-RU" sz="125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00541" y="-176189"/>
            <a:ext cx="1162287" cy="1227064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-91818" y="688313"/>
            <a:ext cx="76279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800" b="1" dirty="0">
                <a:solidFill>
                  <a:prstClr val="black"/>
                </a:solidFill>
                <a:cs typeface="Times New Roman" panose="02020603050405020304" pitchFamily="18" charset="0"/>
              </a:rPr>
              <a:t>Основан в </a:t>
            </a:r>
          </a:p>
          <a:p>
            <a:pPr lvl="0" algn="ctr"/>
            <a:r>
              <a:rPr lang="ru-RU" sz="800" b="1" dirty="0">
                <a:solidFill>
                  <a:prstClr val="black"/>
                </a:solidFill>
                <a:cs typeface="Times New Roman" panose="02020603050405020304" pitchFamily="18" charset="0"/>
              </a:rPr>
              <a:t>1990 году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407853" y="763459"/>
            <a:ext cx="223048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dirty="0">
                <a:solidFill>
                  <a:srgbClr val="000000"/>
                </a:solidFill>
                <a:cs typeface="Times New Roman" panose="02020603050405020304" pitchFamily="18" charset="0"/>
              </a:rPr>
              <a:t>Инвестиционная деятельность 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2655747" y="746689"/>
            <a:ext cx="3668853" cy="361370"/>
          </a:xfrm>
          <a:prstGeom prst="round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495" y="659142"/>
            <a:ext cx="459105" cy="459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1937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5"/>
          <p:cNvSpPr>
            <a:spLocks noChangeArrowheads="1"/>
          </p:cNvSpPr>
          <p:nvPr/>
        </p:nvSpPr>
        <p:spPr bwMode="auto">
          <a:xfrm>
            <a:off x="4114798" y="3875654"/>
            <a:ext cx="1066800" cy="59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indent="355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48198" y="1854898"/>
            <a:ext cx="42588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rgbClr val="003B76"/>
                </a:solidFill>
              </a:rPr>
              <a:t> </a:t>
            </a:r>
            <a:endParaRPr lang="ru-RU" sz="1400" dirty="0">
              <a:solidFill>
                <a:srgbClr val="003B76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38600" y="1028863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 smtClean="0">
                <a:solidFill>
                  <a:srgbClr val="3366CC"/>
                </a:solidFill>
              </a:rPr>
              <a:t> </a:t>
            </a:r>
            <a:endParaRPr lang="ru-RU" sz="1600" dirty="0">
              <a:solidFill>
                <a:srgbClr val="3366CC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FFFFFF"/>
                </a:solidFill>
              </a:rPr>
              <a:t>.</a:t>
            </a: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217863"/>
            <a:ext cx="2103536" cy="53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824290"/>
            <a:ext cx="1905000" cy="82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029" y="280273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03388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185448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37026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04402" y="4134513"/>
            <a:ext cx="8687593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100" dirty="0">
                <a:cs typeface="Times New Roman" panose="02020603050405020304" pitchFamily="18" charset="0"/>
              </a:rPr>
              <a:t>Постановление администрации города от 19.05.2008 № 77 «О создании координационного совета по вопросам развития малого и среднего  предпринимательства</a:t>
            </a:r>
            <a:r>
              <a:rPr lang="ru-RU" sz="1100" dirty="0" smtClean="0">
                <a:cs typeface="Times New Roman" panose="02020603050405020304" pitchFamily="18" charset="0"/>
              </a:rPr>
              <a:t>» (пос. изм. от 21.09.2020 № 381-па);</a:t>
            </a:r>
            <a:endParaRPr lang="ru-RU" sz="1100" dirty="0">
              <a:cs typeface="Times New Roman" panose="02020603050405020304" pitchFamily="18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100" dirty="0" smtClean="0">
                <a:cs typeface="Times New Roman" panose="02020603050405020304" pitchFamily="18" charset="0"/>
              </a:rPr>
              <a:t>Постановление администрации города от 07.12.2021 № 550-па «Об утверждении муниципальной программы «Развитие экономического потенциала города Пыть-Яха»;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100" dirty="0">
                <a:cs typeface="Times New Roman" panose="02020603050405020304" pitchFamily="18" charset="0"/>
              </a:rPr>
              <a:t>Постановление администрации города от </a:t>
            </a:r>
            <a:r>
              <a:rPr lang="ru-RU" sz="1100" dirty="0" smtClean="0">
                <a:cs typeface="Times New Roman" panose="02020603050405020304" pitchFamily="18" charset="0"/>
              </a:rPr>
              <a:t>30.11.2021 № 530-па «Об </a:t>
            </a:r>
            <a:r>
              <a:rPr lang="ru-RU" sz="1100" dirty="0">
                <a:cs typeface="Times New Roman" panose="02020603050405020304" pitchFamily="18" charset="0"/>
              </a:rPr>
              <a:t>утверждении  муниципальной </a:t>
            </a:r>
            <a:r>
              <a:rPr lang="ru-RU" sz="1100" dirty="0" smtClean="0">
                <a:cs typeface="Times New Roman" panose="02020603050405020304" pitchFamily="18" charset="0"/>
              </a:rPr>
              <a:t>программы </a:t>
            </a:r>
            <a:r>
              <a:rPr lang="ru-RU" sz="1100" dirty="0">
                <a:cs typeface="Times New Roman" panose="02020603050405020304" pitchFamily="18" charset="0"/>
              </a:rPr>
              <a:t>«Развитие агропромышленного </a:t>
            </a:r>
            <a:r>
              <a:rPr lang="ru-RU" sz="1100" dirty="0" smtClean="0">
                <a:cs typeface="Times New Roman" panose="02020603050405020304" pitchFamily="18" charset="0"/>
              </a:rPr>
              <a:t>комплекса в городе Пыть-Яхе» (с изменением от 11.03.2022 №89-па);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ru-RU" sz="1100" dirty="0" smtClean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just"/>
            <a:r>
              <a:rPr lang="ru-RU" sz="11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Порядки предоставления субсидий, грантов, комиссия по предоставлению субсидий расположены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ru-RU" sz="11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на официальном сайте администрации города в разделе: Главная/Экономика/ Предпринимательство</a:t>
            </a:r>
            <a:endParaRPr lang="ru-RU" sz="1200" dirty="0" smtClean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200" dirty="0" smtClean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2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2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401" y="907251"/>
            <a:ext cx="8687594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000000"/>
                </a:solidFill>
                <a:cs typeface="Times New Roman" panose="02020603050405020304" pitchFamily="18" charset="0"/>
              </a:rPr>
              <a:t>Постановление главы города от 24.03.2017 № 08-пг «Об определении уполномоченного органа в сфере муниципально-частного партнерства</a:t>
            </a:r>
            <a:r>
              <a:rPr lang="ru-RU" sz="11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» (с </a:t>
            </a:r>
            <a:r>
              <a:rPr lang="ru-RU" sz="1100" dirty="0" err="1" smtClean="0">
                <a:solidFill>
                  <a:srgbClr val="000000"/>
                </a:solidFill>
                <a:cs typeface="Times New Roman" panose="02020603050405020304" pitchFamily="18" charset="0"/>
              </a:rPr>
              <a:t>изм.от</a:t>
            </a:r>
            <a:r>
              <a:rPr lang="ru-RU" sz="11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 20.04.2017 № 13-пг);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1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Постановление администрации города от 17.11.2017 № 293-па «О порядке принятия решений о заключении соглашений о </a:t>
            </a:r>
            <a:r>
              <a:rPr lang="ru-RU" sz="1100" dirty="0" err="1" smtClean="0">
                <a:solidFill>
                  <a:srgbClr val="000000"/>
                </a:solidFill>
                <a:cs typeface="Times New Roman" panose="02020603050405020304" pitchFamily="18" charset="0"/>
              </a:rPr>
              <a:t>муниципально</a:t>
            </a:r>
            <a:r>
              <a:rPr lang="ru-RU" sz="11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-частном партнерстве на территории муниципального образования городской </a:t>
            </a:r>
            <a:r>
              <a:rPr lang="ru-RU" sz="1100" dirty="0">
                <a:solidFill>
                  <a:srgbClr val="000000"/>
                </a:solidFill>
                <a:cs typeface="Times New Roman" panose="02020603050405020304" pitchFamily="18" charset="0"/>
              </a:rPr>
              <a:t>о</a:t>
            </a:r>
            <a:r>
              <a:rPr lang="ru-RU" sz="11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круг город </a:t>
            </a:r>
            <a:r>
              <a:rPr lang="ru-RU" sz="1100" dirty="0" err="1" smtClean="0">
                <a:solidFill>
                  <a:srgbClr val="000000"/>
                </a:solidFill>
                <a:cs typeface="Times New Roman" panose="02020603050405020304" pitchFamily="18" charset="0"/>
              </a:rPr>
              <a:t>Пыть-Ях</a:t>
            </a:r>
            <a:r>
              <a:rPr lang="ru-RU" sz="11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»;</a:t>
            </a:r>
            <a:endParaRPr lang="ru-RU" sz="110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1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Постановление администрации города от </a:t>
            </a:r>
            <a:r>
              <a:rPr lang="ru-RU" sz="1100" dirty="0">
                <a:solidFill>
                  <a:srgbClr val="000000"/>
                </a:solidFill>
                <a:cs typeface="Times New Roman" panose="02020603050405020304" pitchFamily="18" charset="0"/>
              </a:rPr>
              <a:t>08.06.2017 № 149-па «О порядке принятия решений о заключении концессионных соглашений на территории муниципального образования городской округ город Пыть-Ях и порядке формирования перечня объектов</a:t>
            </a:r>
            <a:r>
              <a:rPr lang="ru-RU" sz="11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» (с </a:t>
            </a:r>
            <a:r>
              <a:rPr lang="ru-RU" sz="1100" dirty="0" err="1" smtClean="0">
                <a:solidFill>
                  <a:srgbClr val="000000"/>
                </a:solidFill>
                <a:cs typeface="Times New Roman" panose="02020603050405020304" pitchFamily="18" charset="0"/>
              </a:rPr>
              <a:t>изм.от</a:t>
            </a:r>
            <a:r>
              <a:rPr lang="ru-RU" sz="11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 27.11.2017 № 271-па);</a:t>
            </a:r>
            <a:endParaRPr lang="ru-RU" sz="110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000000"/>
                </a:solidFill>
                <a:cs typeface="Times New Roman" panose="02020603050405020304" pitchFamily="18" charset="0"/>
              </a:rPr>
              <a:t>Распоряжение от 17.05.2017 № 923-ра «Об утверждении перечня объектов муниципальной собственности, предназначенных для размещения объектов дошкольного образования, детского отдыха и оздоровления, социального обслуживания, здравоохранения, спорта, культуры, подлежащих передачи негосударственным (немуниципальным) организациям в соответствии с концессионными соглашениями, соглашениями о муниципально-частном партнерстве, а также по договорам аренды с обязательством сохранения целевого назначения и использования объекта</a:t>
            </a:r>
            <a:r>
              <a:rPr lang="ru-RU" sz="11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» (с изм. от 26.05.2017 № 956-ра).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1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Постановление администрации города от 29.04.2022 №166-па «Об утверждении конкурсной документации и конкурсной комиссии по проведению открытого конкурса на право заключения концессионного соглашения в отношении объектов, предназначенных для наружного: уличного и внутриквартального (дворового) освещения территории города Пыть-Яха</a:t>
            </a:r>
            <a:endParaRPr lang="ru-RU" sz="11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4116" y="-198201"/>
            <a:ext cx="1162287" cy="122706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-58811" y="647844"/>
            <a:ext cx="76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800" b="1" dirty="0">
                <a:solidFill>
                  <a:prstClr val="black"/>
                </a:solidFill>
                <a:cs typeface="Times New Roman" panose="02020603050405020304" pitchFamily="18" charset="0"/>
              </a:rPr>
              <a:t>Основан в </a:t>
            </a:r>
          </a:p>
          <a:p>
            <a:pPr lvl="0" algn="ctr"/>
            <a:r>
              <a:rPr lang="ru-RU" sz="800" b="1" dirty="0">
                <a:solidFill>
                  <a:prstClr val="black"/>
                </a:solidFill>
                <a:cs typeface="Times New Roman" panose="02020603050405020304" pitchFamily="18" charset="0"/>
              </a:rPr>
              <a:t>1990 году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54877" y="-54552"/>
            <a:ext cx="720001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5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Нормативно-правовые акты, регулирующие инвестиционную деятельность и развитие малого и среднего предпринимательства в муниципальном образовании г. </a:t>
            </a:r>
            <a:r>
              <a:rPr lang="ru-RU" sz="125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Пыть-Ях</a:t>
            </a:r>
            <a:r>
              <a:rPr lang="ru-RU" sz="125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endParaRPr lang="ru-RU" sz="125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095500" y="509509"/>
            <a:ext cx="4953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rgbClr val="000000"/>
                </a:solidFill>
                <a:cs typeface="Times New Roman" panose="02020603050405020304" pitchFamily="18" charset="0"/>
              </a:rPr>
              <a:t>Концессия, </a:t>
            </a:r>
            <a:r>
              <a:rPr lang="ru-RU" sz="12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муниципально</a:t>
            </a:r>
            <a:r>
              <a:rPr lang="ru-RU" sz="1200" dirty="0">
                <a:solidFill>
                  <a:srgbClr val="000000"/>
                </a:solidFill>
                <a:cs typeface="Times New Roman" panose="02020603050405020304" pitchFamily="18" charset="0"/>
              </a:rPr>
              <a:t>-частное партнерство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171700" y="3581265"/>
            <a:ext cx="5257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rgbClr val="000000"/>
                </a:solidFill>
                <a:cs typeface="Times New Roman" panose="02020603050405020304" pitchFamily="18" charset="0"/>
              </a:rPr>
              <a:t>Развитие малого и среднего предпринимательства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229740" y="3588329"/>
            <a:ext cx="4814131" cy="361370"/>
          </a:xfrm>
          <a:prstGeom prst="round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204173" y="506075"/>
            <a:ext cx="4501427" cy="361370"/>
          </a:xfrm>
          <a:prstGeom prst="round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84509" y="371501"/>
            <a:ext cx="530655" cy="5306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727" y="3502287"/>
            <a:ext cx="496509" cy="496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8295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5"/>
          <p:cNvSpPr>
            <a:spLocks noChangeArrowheads="1"/>
          </p:cNvSpPr>
          <p:nvPr/>
        </p:nvSpPr>
        <p:spPr bwMode="auto">
          <a:xfrm>
            <a:off x="4114800" y="3887955"/>
            <a:ext cx="1066800" cy="59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indent="355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48198" y="1854898"/>
            <a:ext cx="42588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rgbClr val="003B76"/>
                </a:solidFill>
              </a:rPr>
              <a:t> </a:t>
            </a:r>
            <a:endParaRPr lang="ru-RU" sz="1400" dirty="0">
              <a:solidFill>
                <a:srgbClr val="003B76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38600" y="1028863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 smtClean="0">
                <a:solidFill>
                  <a:srgbClr val="3366CC"/>
                </a:solidFill>
              </a:rPr>
              <a:t> </a:t>
            </a:r>
            <a:endParaRPr lang="ru-RU" sz="1600" dirty="0">
              <a:solidFill>
                <a:srgbClr val="3366CC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FFFFFF"/>
                </a:solidFill>
              </a:rPr>
              <a:t>.</a:t>
            </a: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217863"/>
            <a:ext cx="2103536" cy="53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824290"/>
            <a:ext cx="1905000" cy="82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029" y="280273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071" y="1941169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185448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412" y="3064330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46198" y="1679405"/>
            <a:ext cx="645001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Адрес:</a:t>
            </a:r>
            <a:r>
              <a:rPr lang="ru-RU" sz="14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rgbClr val="000000"/>
                </a:solidFill>
                <a:cs typeface="Times New Roman" panose="02020603050405020304" pitchFamily="18" charset="0"/>
              </a:rPr>
              <a:t>Ханты-Мансийский АО, </a:t>
            </a:r>
            <a:r>
              <a:rPr lang="ru-RU" sz="14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Пыть-Ях</a:t>
            </a:r>
            <a:r>
              <a:rPr lang="ru-RU" sz="1400" dirty="0">
                <a:solidFill>
                  <a:srgbClr val="000000"/>
                </a:solidFill>
                <a:cs typeface="Times New Roman" panose="02020603050405020304" pitchFamily="18" charset="0"/>
              </a:rPr>
              <a:t> г., 1 микрорайон, 6</a:t>
            </a:r>
          </a:p>
          <a:p>
            <a:r>
              <a:rPr lang="ru-RU" sz="1400" b="1" dirty="0">
                <a:solidFill>
                  <a:srgbClr val="002060"/>
                </a:solidFill>
                <a:cs typeface="Times New Roman" panose="02020603050405020304" pitchFamily="18" charset="0"/>
              </a:rPr>
              <a:t>Часы работы: </a:t>
            </a:r>
            <a:r>
              <a:rPr lang="ru-RU" sz="14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пн-пт</a:t>
            </a:r>
            <a:r>
              <a:rPr lang="ru-RU" sz="1400" dirty="0">
                <a:solidFill>
                  <a:srgbClr val="000000"/>
                </a:solidFill>
                <a:cs typeface="Times New Roman" panose="02020603050405020304" pitchFamily="18" charset="0"/>
              </a:rPr>
              <a:t> 08:00-17:00, перерыв 12:00-13:00</a:t>
            </a:r>
          </a:p>
          <a:p>
            <a:r>
              <a:rPr lang="ru-RU" sz="1400" b="1" dirty="0">
                <a:solidFill>
                  <a:srgbClr val="002060"/>
                </a:solidFill>
                <a:cs typeface="Times New Roman" panose="02020603050405020304" pitchFamily="18" charset="0"/>
              </a:rPr>
              <a:t>Телефон:</a:t>
            </a:r>
            <a:r>
              <a:rPr lang="ru-RU" sz="14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rgbClr val="000000"/>
                </a:solidFill>
                <a:cs typeface="Times New Roman" panose="02020603050405020304" pitchFamily="18" charset="0"/>
              </a:rPr>
              <a:t>+7 (3463) 46-04-78, +7 (3463) 46-61-65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48903" y="3828982"/>
            <a:ext cx="649843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Физический адрес: </a:t>
            </a:r>
            <a:r>
              <a:rPr lang="ru-RU" sz="14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628310, г. Нефтеюганск, 12 </a:t>
            </a:r>
            <a:r>
              <a:rPr lang="ru-RU" sz="1400" dirty="0" err="1" smtClean="0">
                <a:solidFill>
                  <a:srgbClr val="000000"/>
                </a:solidFill>
                <a:cs typeface="Times New Roman" panose="02020603050405020304" pitchFamily="18" charset="0"/>
              </a:rPr>
              <a:t>мкр</a:t>
            </a:r>
            <a:r>
              <a:rPr lang="ru-RU" sz="14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., д. 18</a:t>
            </a:r>
          </a:p>
          <a:p>
            <a:r>
              <a:rPr lang="ru-RU" sz="14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Юридический адрес: </a:t>
            </a:r>
            <a:r>
              <a:rPr lang="ru-RU" sz="14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628310, Ханты-Мансийский автономный округ - Югра, </a:t>
            </a:r>
          </a:p>
          <a:p>
            <a:r>
              <a:rPr lang="ru-RU" sz="14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г. Нефтеюганск, 12 </a:t>
            </a:r>
            <a:r>
              <a:rPr lang="ru-RU" sz="1400" dirty="0" err="1" smtClean="0">
                <a:solidFill>
                  <a:srgbClr val="000000"/>
                </a:solidFill>
                <a:cs typeface="Times New Roman" panose="02020603050405020304" pitchFamily="18" charset="0"/>
              </a:rPr>
              <a:t>мкр</a:t>
            </a:r>
            <a:r>
              <a:rPr lang="ru-RU" sz="14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., д. 18</a:t>
            </a:r>
          </a:p>
          <a:p>
            <a:r>
              <a:rPr lang="ru-RU" sz="14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Контакт-центр</a:t>
            </a:r>
            <a:r>
              <a:rPr lang="ru-RU" sz="14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 8-800-222-2222</a:t>
            </a:r>
          </a:p>
          <a:p>
            <a:r>
              <a:rPr lang="ru-RU" sz="14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Приемная:</a:t>
            </a:r>
            <a:r>
              <a:rPr lang="ru-RU" sz="14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 +7 (3463) 28-65-05</a:t>
            </a:r>
          </a:p>
          <a:p>
            <a:r>
              <a:rPr lang="ru-RU" sz="14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Телефон доверия: </a:t>
            </a:r>
            <a:r>
              <a:rPr lang="ru-RU" sz="14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+7 (3463) 25-65-06</a:t>
            </a:r>
          </a:p>
          <a:p>
            <a:r>
              <a:rPr lang="ru-RU" sz="14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Факс:</a:t>
            </a:r>
            <a:r>
              <a:rPr lang="ru-RU" sz="14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+7 (3463) 25-65-66</a:t>
            </a:r>
            <a:endParaRPr lang="ru-RU" sz="14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14559" y="-15760"/>
            <a:ext cx="43578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Справочная информация. Налоговая служба</a:t>
            </a:r>
            <a:endParaRPr lang="ru-RU" sz="16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0143" y="-165504"/>
            <a:ext cx="1162287" cy="1202612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-794" y="698554"/>
            <a:ext cx="69442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800" b="1" dirty="0">
                <a:solidFill>
                  <a:prstClr val="black"/>
                </a:solidFill>
                <a:cs typeface="Times New Roman" panose="02020603050405020304" pitchFamily="18" charset="0"/>
              </a:rPr>
              <a:t>Основан в </a:t>
            </a:r>
            <a:endParaRPr lang="ru-RU" sz="800" b="1" dirty="0" smtClean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lvl="0" algn="ctr"/>
            <a:r>
              <a:rPr lang="ru-RU" sz="8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1990 </a:t>
            </a:r>
            <a:r>
              <a:rPr lang="ru-RU" sz="800" b="1" dirty="0">
                <a:solidFill>
                  <a:prstClr val="black"/>
                </a:solidFill>
                <a:cs typeface="Times New Roman" panose="02020603050405020304" pitchFamily="18" charset="0"/>
              </a:rPr>
              <a:t>году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7641" y="5198242"/>
            <a:ext cx="2095500" cy="59055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283940" y="1121474"/>
            <a:ext cx="73266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cs typeface="Times New Roman" panose="02020603050405020304" pitchFamily="18" charset="0"/>
              </a:rPr>
              <a:t>Инспекция Федеральной налоговой службы ИФНС России в г. Пыть-Ях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47700" y="3055208"/>
            <a:ext cx="8305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cs typeface="Times New Roman" panose="02020603050405020304" pitchFamily="18" charset="0"/>
              </a:rPr>
              <a:t>Межрайонная ИФНС России № 7 по Ханты-Мансийскому автономному округу – Югре в г. Нефтеюганск</a:t>
            </a:r>
          </a:p>
        </p:txBody>
      </p:sp>
    </p:spTree>
    <p:extLst>
      <p:ext uri="{BB962C8B-B14F-4D97-AF65-F5344CB8AC3E}">
        <p14:creationId xmlns:p14="http://schemas.microsoft.com/office/powerpoint/2010/main" val="39991664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5"/>
          <p:cNvSpPr>
            <a:spLocks noChangeArrowheads="1"/>
          </p:cNvSpPr>
          <p:nvPr/>
        </p:nvSpPr>
        <p:spPr bwMode="auto">
          <a:xfrm>
            <a:off x="4114800" y="3887955"/>
            <a:ext cx="1066800" cy="59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indent="355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69747" y="1615261"/>
            <a:ext cx="42588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rgbClr val="003B76"/>
                </a:solidFill>
              </a:rPr>
              <a:t> </a:t>
            </a:r>
            <a:endParaRPr lang="ru-RU" sz="1400" dirty="0">
              <a:solidFill>
                <a:srgbClr val="003B76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38600" y="859251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 smtClean="0">
                <a:solidFill>
                  <a:srgbClr val="3366CC"/>
                </a:solidFill>
              </a:rPr>
              <a:t> </a:t>
            </a:r>
            <a:endParaRPr lang="ru-RU" sz="1600" dirty="0">
              <a:solidFill>
                <a:srgbClr val="3366CC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FFFFFF"/>
                </a:solidFill>
              </a:rPr>
              <a:t>.</a:t>
            </a: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217863"/>
            <a:ext cx="2103536" cy="53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824290"/>
            <a:ext cx="1905000" cy="82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772" y="2778541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2848" y="1854898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185448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368" y="3163254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54157" y="3965106"/>
            <a:ext cx="3505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>
              <a:solidFill>
                <a:srgbClr val="000000"/>
              </a:solidFill>
              <a:latin typeface="+mn-lt"/>
            </a:endParaRPr>
          </a:p>
          <a:p>
            <a:endParaRPr lang="ru-RU" sz="12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r>
              <a:rPr lang="ru-RU" sz="1200" b="1" dirty="0">
                <a:solidFill>
                  <a:srgbClr val="002060"/>
                </a:solidFill>
                <a:cs typeface="Times New Roman" panose="02020603050405020304" pitchFamily="18" charset="0"/>
              </a:rPr>
              <a:t>Координационный совет по вопросам развития </a:t>
            </a:r>
            <a:r>
              <a:rPr lang="ru-RU" sz="12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инвестиционной деятельности в г</a:t>
            </a:r>
            <a:r>
              <a:rPr lang="ru-RU" sz="1200" b="1" dirty="0">
                <a:solidFill>
                  <a:srgbClr val="002060"/>
                </a:solidFill>
                <a:cs typeface="Times New Roman" panose="02020603050405020304" pitchFamily="18" charset="0"/>
              </a:rPr>
              <a:t>. Пыть-Ях</a:t>
            </a:r>
          </a:p>
          <a:p>
            <a:endParaRPr lang="ru-RU" sz="12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81000" y="1744791"/>
            <a:ext cx="4928418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2"/>
                </a:solidFill>
                <a:cs typeface="Times New Roman" panose="02020603050405020304" pitchFamily="18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Формы поддержки: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2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Предоставление </a:t>
            </a:r>
            <a:r>
              <a:rPr lang="ru-RU" sz="1200" dirty="0">
                <a:solidFill>
                  <a:srgbClr val="000000"/>
                </a:solidFill>
                <a:cs typeface="Times New Roman" panose="02020603050405020304" pitchFamily="18" charset="0"/>
              </a:rPr>
              <a:t>поручительств (Программа «Гарантия</a:t>
            </a:r>
            <a:r>
              <a:rPr lang="ru-RU" sz="12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»)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2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Компенсация </a:t>
            </a:r>
            <a:r>
              <a:rPr lang="ru-RU" sz="1200" dirty="0">
                <a:solidFill>
                  <a:srgbClr val="000000"/>
                </a:solidFill>
                <a:cs typeface="Times New Roman" panose="02020603050405020304" pitchFamily="18" charset="0"/>
              </a:rPr>
              <a:t>части затрат по уплате лизинговых платежей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000000"/>
                </a:solidFill>
                <a:cs typeface="Times New Roman" panose="02020603050405020304" pitchFamily="18" charset="0"/>
              </a:rPr>
              <a:t>Компенсация банковской процентной ставки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000000"/>
                </a:solidFill>
                <a:cs typeface="Times New Roman" panose="02020603050405020304" pitchFamily="18" charset="0"/>
              </a:rPr>
              <a:t>Компенсации части затрат по оплате обучения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000000"/>
                </a:solidFill>
                <a:cs typeface="Times New Roman" panose="02020603050405020304" pitchFamily="18" charset="0"/>
              </a:rPr>
              <a:t>Образовательные мероприятия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000000"/>
                </a:solidFill>
                <a:cs typeface="Times New Roman" panose="02020603050405020304" pitchFamily="18" charset="0"/>
              </a:rPr>
              <a:t>Информационно-консультационная поддержка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000000"/>
                </a:solidFill>
                <a:cs typeface="Times New Roman" panose="02020603050405020304" pitchFamily="18" charset="0"/>
              </a:rPr>
              <a:t>Имущественная поддержка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000000"/>
                </a:solidFill>
                <a:cs typeface="Times New Roman" panose="02020603050405020304" pitchFamily="18" charset="0"/>
              </a:rPr>
              <a:t>Микрокредитование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371004" y="1197805"/>
            <a:ext cx="3800318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2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Представитель </a:t>
            </a:r>
            <a:r>
              <a:rPr lang="ru-RU" sz="1200" dirty="0">
                <a:solidFill>
                  <a:srgbClr val="000000"/>
                </a:solidFill>
                <a:cs typeface="Times New Roman" panose="02020603050405020304" pitchFamily="18" charset="0"/>
              </a:rPr>
              <a:t>союза </a:t>
            </a:r>
            <a:r>
              <a:rPr lang="ru-RU" sz="12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«Торгово-промышленная </a:t>
            </a:r>
            <a:r>
              <a:rPr lang="ru-RU" sz="1200" dirty="0">
                <a:solidFill>
                  <a:srgbClr val="000000"/>
                </a:solidFill>
                <a:cs typeface="Times New Roman" panose="02020603050405020304" pitchFamily="18" charset="0"/>
              </a:rPr>
              <a:t>палата Ханты-Мансийского автономного округа – </a:t>
            </a:r>
            <a:r>
              <a:rPr lang="ru-RU" sz="12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Югры» </a:t>
            </a:r>
            <a:r>
              <a:rPr lang="ru-RU" sz="1200" dirty="0">
                <a:solidFill>
                  <a:srgbClr val="000000"/>
                </a:solidFill>
                <a:cs typeface="Times New Roman" panose="02020603050405020304" pitchFamily="18" charset="0"/>
              </a:rPr>
              <a:t>в г. </a:t>
            </a:r>
            <a:r>
              <a:rPr lang="ru-RU" sz="12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Пыть-Ях (</a:t>
            </a:r>
            <a:r>
              <a:rPr lang="en-US" sz="1200" dirty="0">
                <a:solidFill>
                  <a:srgbClr val="000000"/>
                </a:solidFill>
                <a:cs typeface="Times New Roman" panose="02020603050405020304" pitchFamily="18" charset="0"/>
                <a:hlinkClick r:id="rId5"/>
              </a:rPr>
              <a:t>http://hmao.tpprf.ru/ru</a:t>
            </a:r>
            <a:r>
              <a:rPr lang="en-US" sz="1200" dirty="0" smtClean="0">
                <a:solidFill>
                  <a:srgbClr val="000000"/>
                </a:solidFill>
                <a:cs typeface="Times New Roman" panose="02020603050405020304" pitchFamily="18" charset="0"/>
                <a:hlinkClick r:id="rId5"/>
              </a:rPr>
              <a:t>/</a:t>
            </a:r>
            <a:r>
              <a:rPr lang="ru-RU" sz="12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)</a:t>
            </a:r>
          </a:p>
          <a:p>
            <a:endParaRPr lang="ru-RU" sz="1200" dirty="0" smtClean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2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Технопарк </a:t>
            </a:r>
            <a:r>
              <a:rPr lang="ru-RU" sz="1200" dirty="0">
                <a:solidFill>
                  <a:srgbClr val="000000"/>
                </a:solidFill>
                <a:cs typeface="Times New Roman" panose="02020603050405020304" pitchFamily="18" charset="0"/>
              </a:rPr>
              <a:t>(</a:t>
            </a:r>
            <a:r>
              <a:rPr lang="ru-RU" sz="1200" dirty="0" smtClean="0">
                <a:solidFill>
                  <a:srgbClr val="000000"/>
                </a:solidFill>
                <a:cs typeface="Times New Roman" panose="02020603050405020304" pitchFamily="18" charset="0"/>
                <a:hlinkClick r:id="rId6"/>
              </a:rPr>
              <a:t>www.tp86.ru</a:t>
            </a:r>
            <a:r>
              <a:rPr lang="ru-RU" sz="12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200" dirty="0" smtClean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2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Центр </a:t>
            </a:r>
            <a:r>
              <a:rPr lang="ru-RU" sz="1200" dirty="0">
                <a:solidFill>
                  <a:srgbClr val="000000"/>
                </a:solidFill>
                <a:cs typeface="Times New Roman" panose="02020603050405020304" pitchFamily="18" charset="0"/>
              </a:rPr>
              <a:t>поддержки экспорта Югры (</a:t>
            </a:r>
            <a:r>
              <a:rPr lang="ru-RU" sz="1200" dirty="0">
                <a:solidFill>
                  <a:srgbClr val="000000"/>
                </a:solidFill>
                <a:cs typeface="Times New Roman" panose="02020603050405020304" pitchFamily="18" charset="0"/>
                <a:hlinkClick r:id="rId7"/>
              </a:rPr>
              <a:t>http://</a:t>
            </a:r>
            <a:r>
              <a:rPr lang="ru-RU" sz="1200" dirty="0" smtClean="0">
                <a:solidFill>
                  <a:srgbClr val="000000"/>
                </a:solidFill>
                <a:cs typeface="Times New Roman" panose="02020603050405020304" pitchFamily="18" charset="0"/>
                <a:hlinkClick r:id="rId7"/>
              </a:rPr>
              <a:t>www.export-ugra.ru</a:t>
            </a:r>
            <a:r>
              <a:rPr lang="ru-RU" sz="12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200" dirty="0" smtClean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2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Региональный </a:t>
            </a:r>
            <a:r>
              <a:rPr lang="ru-RU" sz="1200" dirty="0">
                <a:solidFill>
                  <a:srgbClr val="000000"/>
                </a:solidFill>
                <a:cs typeface="Times New Roman" panose="02020603050405020304" pitchFamily="18" charset="0"/>
              </a:rPr>
              <a:t>центр инвестиций (</a:t>
            </a:r>
            <a:r>
              <a:rPr lang="ru-RU" sz="1200" dirty="0">
                <a:solidFill>
                  <a:srgbClr val="000000"/>
                </a:solidFill>
                <a:cs typeface="Times New Roman" panose="02020603050405020304" pitchFamily="18" charset="0"/>
                <a:hlinkClick r:id="rId8"/>
              </a:rPr>
              <a:t>http://</a:t>
            </a:r>
            <a:r>
              <a:rPr lang="ru-RU" sz="1200" dirty="0" smtClean="0">
                <a:solidFill>
                  <a:srgbClr val="000000"/>
                </a:solidFill>
                <a:cs typeface="Times New Roman" panose="02020603050405020304" pitchFamily="18" charset="0"/>
                <a:hlinkClick r:id="rId8"/>
              </a:rPr>
              <a:t>rciugra.ru</a:t>
            </a:r>
            <a:r>
              <a:rPr lang="ru-RU" sz="12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)</a:t>
            </a:r>
          </a:p>
          <a:p>
            <a:endParaRPr lang="ru-RU" sz="1200" dirty="0" smtClean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2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Инвестиционный </a:t>
            </a:r>
            <a:r>
              <a:rPr lang="ru-RU" sz="1200" dirty="0">
                <a:solidFill>
                  <a:srgbClr val="000000"/>
                </a:solidFill>
                <a:cs typeface="Times New Roman" panose="02020603050405020304" pitchFamily="18" charset="0"/>
              </a:rPr>
              <a:t>портал ХМАО – Югры (</a:t>
            </a:r>
            <a:r>
              <a:rPr lang="ru-RU" sz="1200" dirty="0">
                <a:solidFill>
                  <a:srgbClr val="000000"/>
                </a:solidFill>
                <a:cs typeface="Times New Roman" panose="02020603050405020304" pitchFamily="18" charset="0"/>
                <a:hlinkClick r:id="rId9"/>
              </a:rPr>
              <a:t>http://</a:t>
            </a:r>
            <a:r>
              <a:rPr lang="ru-RU" sz="1200" dirty="0" smtClean="0">
                <a:solidFill>
                  <a:srgbClr val="000000"/>
                </a:solidFill>
                <a:cs typeface="Times New Roman" panose="02020603050405020304" pitchFamily="18" charset="0"/>
                <a:hlinkClick r:id="rId9"/>
              </a:rPr>
              <a:t>investugra.ru</a:t>
            </a:r>
            <a:r>
              <a:rPr lang="ru-RU" sz="12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200" dirty="0" smtClean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2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Фонд развития Югры (</a:t>
            </a:r>
            <a:r>
              <a:rPr lang="en-US" sz="1200" dirty="0">
                <a:solidFill>
                  <a:srgbClr val="000000"/>
                </a:solidFill>
                <a:cs typeface="Times New Roman" panose="02020603050405020304" pitchFamily="18" charset="0"/>
                <a:hlinkClick r:id="rId10"/>
              </a:rPr>
              <a:t>https://fondugra.ru/</a:t>
            </a:r>
            <a:r>
              <a:rPr lang="ru-RU" sz="12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)</a:t>
            </a:r>
            <a:endParaRPr lang="ru-RU" sz="120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endParaRPr lang="ru-RU" sz="120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400" dirty="0" smtClean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31838" y="-14420"/>
            <a:ext cx="5678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Институты поддержки предпринимательства Югры</a:t>
            </a:r>
            <a:endParaRPr lang="ru-RU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219596" y="-204672"/>
            <a:ext cx="1247093" cy="128678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-11885" y="674096"/>
            <a:ext cx="6687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800" b="1" dirty="0">
                <a:solidFill>
                  <a:prstClr val="black"/>
                </a:solidFill>
                <a:cs typeface="Times New Roman" panose="02020603050405020304" pitchFamily="18" charset="0"/>
              </a:rPr>
              <a:t>Основан </a:t>
            </a:r>
            <a:r>
              <a:rPr lang="ru-RU" sz="8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в</a:t>
            </a:r>
          </a:p>
          <a:p>
            <a:pPr lvl="0" algn="ctr"/>
            <a:r>
              <a:rPr lang="ru-RU" sz="8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ru-RU" sz="800" b="1" dirty="0">
                <a:solidFill>
                  <a:prstClr val="black"/>
                </a:solidFill>
                <a:cs typeface="Times New Roman" panose="02020603050405020304" pitchFamily="18" charset="0"/>
              </a:rPr>
              <a:t>1990 году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24000" y="838200"/>
            <a:ext cx="3674274" cy="1024836"/>
          </a:xfrm>
          <a:prstGeom prst="round2Diag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Скругленный прямоугольник 18"/>
          <p:cNvSpPr/>
          <p:nvPr/>
        </p:nvSpPr>
        <p:spPr>
          <a:xfrm>
            <a:off x="425064" y="4248249"/>
            <a:ext cx="3595034" cy="673264"/>
          </a:xfrm>
          <a:prstGeom prst="round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018195" y="4470705"/>
            <a:ext cx="35058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002060"/>
                </a:solidFill>
                <a:cs typeface="Times New Roman" panose="02020603050405020304" pitchFamily="18" charset="0"/>
              </a:rPr>
              <a:t>Координационный совет по вопросам развития малого и среднего предпринимательства г. Пыть-Ях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949872" y="4880916"/>
            <a:ext cx="41774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cs typeface="Times New Roman" panose="02020603050405020304" pitchFamily="18" charset="0"/>
              </a:rPr>
              <a:t>Адрес: г. Пыть-Ях</a:t>
            </a:r>
          </a:p>
          <a:p>
            <a:r>
              <a:rPr lang="ru-RU" sz="1200" dirty="0">
                <a:solidFill>
                  <a:srgbClr val="000000"/>
                </a:solidFill>
                <a:cs typeface="Times New Roman" panose="02020603050405020304" pitchFamily="18" charset="0"/>
              </a:rPr>
              <a:t>Тел.: (3463) 46-55-15</a:t>
            </a:r>
          </a:p>
          <a:p>
            <a:r>
              <a:rPr lang="ru-RU" sz="1200" dirty="0">
                <a:solidFill>
                  <a:srgbClr val="000000"/>
                </a:solidFill>
                <a:cs typeface="Times New Roman" panose="02020603050405020304" pitchFamily="18" charset="0"/>
              </a:rPr>
              <a:t>Факс: (3463) 46-55-31</a:t>
            </a:r>
          </a:p>
          <a:p>
            <a:r>
              <a:rPr lang="ru-RU" sz="1200" dirty="0">
                <a:solidFill>
                  <a:srgbClr val="000000"/>
                </a:solidFill>
                <a:cs typeface="Times New Roman" panose="02020603050405020304" pitchFamily="18" charset="0"/>
              </a:rPr>
              <a:t>Эл. почта: econom@pyadm.ru 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3867459" y="4452885"/>
            <a:ext cx="3595034" cy="673264"/>
          </a:xfrm>
          <a:prstGeom prst="round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964788" y="4875320"/>
            <a:ext cx="2101709" cy="815643"/>
          </a:xfrm>
          <a:prstGeom prst="roundRect">
            <a:avLst/>
          </a:prstGeom>
          <a:noFill/>
          <a:ln w="1905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395" y="4090789"/>
            <a:ext cx="418408" cy="41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70354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5"/>
          <p:cNvSpPr>
            <a:spLocks noChangeArrowheads="1"/>
          </p:cNvSpPr>
          <p:nvPr/>
        </p:nvSpPr>
        <p:spPr bwMode="auto">
          <a:xfrm>
            <a:off x="68547" y="3700529"/>
            <a:ext cx="466944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indent="449263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                                 </a:t>
            </a:r>
            <a:endParaRPr lang="ru-RU" altLang="ru-RU" sz="1400" b="1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071230" y="2566472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1219200" y="-8546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Содержание</a:t>
            </a:r>
            <a:endParaRPr lang="ru-RU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76200" y="748203"/>
            <a:ext cx="726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900" b="1" dirty="0" smtClean="0">
                <a:cs typeface="Times New Roman" panose="02020603050405020304" pitchFamily="18" charset="0"/>
              </a:rPr>
              <a:t>Основан в</a:t>
            </a:r>
          </a:p>
          <a:p>
            <a:pPr algn="ctr"/>
            <a:r>
              <a:rPr lang="ru-RU" sz="900" b="1" dirty="0" smtClean="0">
                <a:cs typeface="Times New Roman" panose="02020603050405020304" pitchFamily="18" charset="0"/>
              </a:rPr>
              <a:t> 1990 году</a:t>
            </a:r>
            <a:endParaRPr lang="ru-RU" sz="900" b="1" dirty="0"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5517" y="-178089"/>
            <a:ext cx="1160310" cy="124488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687350" y="748203"/>
            <a:ext cx="799944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altLang="ru-RU" sz="1200" dirty="0">
                <a:ln w="0">
                  <a:solidFill>
                    <a:srgbClr val="00206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Verdana" panose="020B0604030504040204" pitchFamily="34" charset="0"/>
                <a:cs typeface="Times New Roman" panose="02020603050405020304" pitchFamily="18" charset="0"/>
              </a:rPr>
              <a:t>1. Территориальные и климатические характеристики </a:t>
            </a:r>
            <a:r>
              <a:rPr lang="ru-RU" altLang="ru-RU" sz="1200" dirty="0" smtClean="0">
                <a:ln w="0">
                  <a:solidFill>
                    <a:srgbClr val="00206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Verdana" panose="020B0604030504040204" pitchFamily="34" charset="0"/>
                <a:cs typeface="Times New Roman" panose="02020603050405020304" pitchFamily="18" charset="0"/>
              </a:rPr>
              <a:t>………………………………………………………………………</a:t>
            </a:r>
            <a:r>
              <a:rPr lang="ru-RU" altLang="ru-RU" sz="1200" dirty="0">
                <a:ln w="0">
                  <a:solidFill>
                    <a:srgbClr val="00206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Verdana" panose="020B0604030504040204" pitchFamily="34" charset="0"/>
                <a:cs typeface="Times New Roman" panose="02020603050405020304" pitchFamily="18" charset="0"/>
              </a:rPr>
              <a:t>4</a:t>
            </a:r>
          </a:p>
          <a:p>
            <a:pPr lvl="0" algn="just"/>
            <a:r>
              <a:rPr lang="en-US" altLang="ru-RU" sz="1200" dirty="0">
                <a:ln w="0">
                  <a:solidFill>
                    <a:srgbClr val="00206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Verdana" panose="020B0604030504040204" pitchFamily="34" charset="0"/>
                <a:cs typeface="Times New Roman" panose="02020603050405020304" pitchFamily="18" charset="0"/>
              </a:rPr>
              <a:t>2</a:t>
            </a:r>
            <a:r>
              <a:rPr lang="ru-RU" altLang="ru-RU" sz="1200" dirty="0">
                <a:ln w="0">
                  <a:solidFill>
                    <a:srgbClr val="00206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Verdana" panose="020B0604030504040204" pitchFamily="34" charset="0"/>
                <a:cs typeface="Times New Roman" panose="02020603050405020304" pitchFamily="18" charset="0"/>
              </a:rPr>
              <a:t>. Конкурентные преимущества</a:t>
            </a:r>
            <a:r>
              <a:rPr lang="ru-RU" altLang="ru-RU" sz="1200" dirty="0" smtClean="0">
                <a:ln w="0">
                  <a:solidFill>
                    <a:srgbClr val="00206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Verdana" panose="020B0604030504040204" pitchFamily="34" charset="0"/>
                <a:cs typeface="Times New Roman" panose="02020603050405020304" pitchFamily="18" charset="0"/>
              </a:rPr>
              <a:t>………………………………………………………………………………………...……5-7</a:t>
            </a:r>
            <a:endParaRPr lang="ru-RU" altLang="ru-RU" sz="1200" dirty="0">
              <a:ln w="0">
                <a:solidFill>
                  <a:srgbClr val="002060"/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lvl="0" algn="just"/>
            <a:r>
              <a:rPr lang="ru-RU" altLang="ru-RU" sz="1200" dirty="0">
                <a:ln w="0">
                  <a:solidFill>
                    <a:srgbClr val="00206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Verdana" panose="020B0604030504040204" pitchFamily="34" charset="0"/>
                <a:cs typeface="Times New Roman" panose="02020603050405020304" pitchFamily="18" charset="0"/>
              </a:rPr>
              <a:t>3. Инфраструктура </a:t>
            </a:r>
            <a:r>
              <a:rPr lang="ru-RU" altLang="ru-RU" sz="1200" dirty="0" smtClean="0">
                <a:ln w="0">
                  <a:solidFill>
                    <a:srgbClr val="00206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Verdana" panose="020B0604030504040204" pitchFamily="34" charset="0"/>
                <a:cs typeface="Times New Roman" panose="02020603050405020304" pitchFamily="18" charset="0"/>
              </a:rPr>
              <a:t>города…………………………………………………………………………………………………….7-8</a:t>
            </a:r>
          </a:p>
          <a:p>
            <a:pPr lvl="0" algn="just"/>
            <a:r>
              <a:rPr lang="ru-RU" altLang="ru-RU" sz="1200" dirty="0" smtClean="0">
                <a:ln w="0">
                  <a:solidFill>
                    <a:srgbClr val="00206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Verdana" panose="020B0604030504040204" pitchFamily="34" charset="0"/>
                <a:cs typeface="Times New Roman" panose="02020603050405020304" pitchFamily="18" charset="0"/>
              </a:rPr>
              <a:t>4. Государственно-частное партнерство……………………………………………………………………………………….9</a:t>
            </a:r>
            <a:endParaRPr lang="ru-RU" altLang="ru-RU" sz="1200" dirty="0">
              <a:ln w="0">
                <a:solidFill>
                  <a:srgbClr val="002060"/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lvl="0" algn="just"/>
            <a:r>
              <a:rPr lang="ru-RU" altLang="ru-RU" sz="1200" dirty="0" smtClean="0">
                <a:ln w="0">
                  <a:solidFill>
                    <a:srgbClr val="00206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Verdana" panose="020B0604030504040204" pitchFamily="34" charset="0"/>
                <a:cs typeface="Times New Roman" panose="02020603050405020304" pitchFamily="18" charset="0"/>
              </a:rPr>
              <a:t>5. </a:t>
            </a:r>
            <a:r>
              <a:rPr lang="ru-RU" altLang="ru-RU" sz="1200" dirty="0">
                <a:ln w="0">
                  <a:solidFill>
                    <a:srgbClr val="00206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Verdana" panose="020B0604030504040204" pitchFamily="34" charset="0"/>
                <a:cs typeface="Times New Roman" panose="02020603050405020304" pitchFamily="18" charset="0"/>
              </a:rPr>
              <a:t>Экономический потенциал</a:t>
            </a:r>
            <a:r>
              <a:rPr lang="ru-RU" altLang="ru-RU" sz="1200" dirty="0" smtClean="0">
                <a:ln w="0">
                  <a:solidFill>
                    <a:srgbClr val="00206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Verdana" panose="020B0604030504040204" pitchFamily="34" charset="0"/>
                <a:cs typeface="Times New Roman" panose="02020603050405020304" pitchFamily="18" charset="0"/>
              </a:rPr>
              <a:t>………………………………………………………………………………………………….10</a:t>
            </a:r>
          </a:p>
          <a:p>
            <a:pPr lvl="0" algn="just"/>
            <a:r>
              <a:rPr lang="ru-RU" altLang="ru-RU" sz="1200" dirty="0" smtClean="0">
                <a:ln w="0">
                  <a:solidFill>
                    <a:srgbClr val="00206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Verdana" panose="020B0604030504040204" pitchFamily="34" charset="0"/>
                <a:cs typeface="Times New Roman" panose="02020603050405020304" pitchFamily="18" charset="0"/>
              </a:rPr>
              <a:t>6. Национальные проекты……………………………………………………………………………………………………..11</a:t>
            </a:r>
            <a:endParaRPr lang="ru-RU" altLang="ru-RU" sz="1200" dirty="0">
              <a:ln w="0">
                <a:solidFill>
                  <a:srgbClr val="002060"/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lvl="0" algn="just"/>
            <a:r>
              <a:rPr lang="ru-RU" altLang="ru-RU" sz="1200" dirty="0" smtClean="0">
                <a:ln w="0">
                  <a:solidFill>
                    <a:srgbClr val="00206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Verdana" panose="020B0604030504040204" pitchFamily="34" charset="0"/>
                <a:cs typeface="Times New Roman" panose="02020603050405020304" pitchFamily="18" charset="0"/>
              </a:rPr>
              <a:t>7. </a:t>
            </a:r>
            <a:r>
              <a:rPr lang="ru-RU" altLang="ru-RU" sz="1200" dirty="0">
                <a:ln w="0">
                  <a:solidFill>
                    <a:srgbClr val="00206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Verdana" panose="020B0604030504040204" pitchFamily="34" charset="0"/>
                <a:cs typeface="Times New Roman" panose="02020603050405020304" pitchFamily="18" charset="0"/>
              </a:rPr>
              <a:t>Производственный потенциал</a:t>
            </a:r>
            <a:r>
              <a:rPr lang="ru-RU" altLang="ru-RU" sz="1200" dirty="0" smtClean="0">
                <a:ln w="0">
                  <a:solidFill>
                    <a:srgbClr val="00206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Verdana" panose="020B0604030504040204" pitchFamily="34" charset="0"/>
                <a:cs typeface="Times New Roman" panose="02020603050405020304" pitchFamily="18" charset="0"/>
              </a:rPr>
              <a:t>………………………………………………………………………………...……………12</a:t>
            </a:r>
            <a:endParaRPr lang="ru-RU" altLang="ru-RU" sz="1200" dirty="0">
              <a:ln w="0">
                <a:solidFill>
                  <a:srgbClr val="002060"/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altLang="ru-RU" sz="1200" dirty="0" smtClean="0">
                <a:ln w="0">
                  <a:solidFill>
                    <a:srgbClr val="00206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Verdana" panose="020B0604030504040204" pitchFamily="34" charset="0"/>
                <a:cs typeface="Times New Roman" panose="02020603050405020304" pitchFamily="18" charset="0"/>
              </a:rPr>
              <a:t>8. Строительство…………………………………………………………………………………………………………....13-14  </a:t>
            </a:r>
          </a:p>
          <a:p>
            <a:pPr algn="just"/>
            <a:r>
              <a:rPr lang="ru-RU" altLang="ru-RU" sz="1200" dirty="0" smtClean="0">
                <a:ln w="0">
                  <a:solidFill>
                    <a:srgbClr val="00206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Verdana" panose="020B0604030504040204" pitchFamily="34" charset="0"/>
                <a:cs typeface="Times New Roman" panose="02020603050405020304" pitchFamily="18" charset="0"/>
              </a:rPr>
              <a:t>9. Демографическая ситуация и социальная инфраструктура…………………………………………..……...………..15-18</a:t>
            </a:r>
          </a:p>
          <a:p>
            <a:pPr algn="just"/>
            <a:r>
              <a:rPr lang="ru-RU" altLang="ru-RU" sz="1200" dirty="0" smtClean="0">
                <a:ln w="0">
                  <a:solidFill>
                    <a:srgbClr val="00206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Verdana" panose="020B0604030504040204" pitchFamily="34" charset="0"/>
                <a:cs typeface="Times New Roman" panose="02020603050405020304" pitchFamily="18" charset="0"/>
              </a:rPr>
              <a:t>10. Поддержка </a:t>
            </a:r>
            <a:r>
              <a:rPr lang="ru-RU" altLang="ru-RU" sz="1200" dirty="0">
                <a:ln w="0">
                  <a:solidFill>
                    <a:srgbClr val="00206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Verdana" panose="020B0604030504040204" pitchFamily="34" charset="0"/>
                <a:cs typeface="Times New Roman" panose="02020603050405020304" pitchFamily="18" charset="0"/>
              </a:rPr>
              <a:t>малого и среднего </a:t>
            </a:r>
            <a:r>
              <a:rPr lang="ru-RU" altLang="ru-RU" sz="1200" dirty="0" smtClean="0">
                <a:ln w="0">
                  <a:solidFill>
                    <a:srgbClr val="00206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Verdana" panose="020B0604030504040204" pitchFamily="34" charset="0"/>
                <a:cs typeface="Times New Roman" panose="02020603050405020304" pitchFamily="18" charset="0"/>
              </a:rPr>
              <a:t>предпринимательства..…………………………………………………..……..………..19</a:t>
            </a:r>
            <a:endParaRPr lang="ru-RU" altLang="ru-RU" sz="1200" dirty="0">
              <a:ln w="0">
                <a:solidFill>
                  <a:srgbClr val="002060"/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altLang="ru-RU" sz="1200" dirty="0" smtClean="0">
                <a:ln w="0">
                  <a:solidFill>
                    <a:srgbClr val="00206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Verdana" panose="020B0604030504040204" pitchFamily="34" charset="0"/>
                <a:cs typeface="Times New Roman" panose="02020603050405020304" pitchFamily="18" charset="0"/>
              </a:rPr>
              <a:t>11. Потребительский рынок…………..……………………………………………………………………..………………...20</a:t>
            </a:r>
            <a:endParaRPr lang="ru-RU" altLang="ru-RU" sz="1200" dirty="0">
              <a:ln w="0">
                <a:solidFill>
                  <a:srgbClr val="002060"/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lvl="0" algn="just"/>
            <a:r>
              <a:rPr lang="ru-RU" altLang="ru-RU" sz="1200" dirty="0" smtClean="0">
                <a:ln w="0">
                  <a:solidFill>
                    <a:srgbClr val="00206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Verdana" panose="020B0604030504040204" pitchFamily="34" charset="0"/>
                <a:cs typeface="Times New Roman" panose="02020603050405020304" pitchFamily="18" charset="0"/>
              </a:rPr>
              <a:t>12. </a:t>
            </a:r>
            <a:r>
              <a:rPr lang="ru-RU" altLang="ru-RU" sz="1200" dirty="0">
                <a:ln w="0">
                  <a:solidFill>
                    <a:srgbClr val="00206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Verdana" panose="020B0604030504040204" pitchFamily="34" charset="0"/>
                <a:cs typeface="Times New Roman" panose="02020603050405020304" pitchFamily="18" charset="0"/>
              </a:rPr>
              <a:t>Стратегия </a:t>
            </a:r>
            <a:r>
              <a:rPr lang="ru-RU" altLang="ru-RU" sz="1200" dirty="0" smtClean="0">
                <a:ln w="0">
                  <a:solidFill>
                    <a:srgbClr val="00206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Verdana" panose="020B0604030504040204" pitchFamily="34" charset="0"/>
                <a:cs typeface="Times New Roman" panose="02020603050405020304" pitchFamily="18" charset="0"/>
              </a:rPr>
              <a:t>города…………………………………………………………...........................................................................21</a:t>
            </a:r>
            <a:endParaRPr lang="ru-RU" altLang="ru-RU" sz="1200" dirty="0">
              <a:ln w="0">
                <a:solidFill>
                  <a:srgbClr val="002060"/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lvl="0" algn="just"/>
            <a:r>
              <a:rPr lang="ru-RU" altLang="ru-RU" sz="1200" dirty="0" smtClean="0">
                <a:ln w="0">
                  <a:solidFill>
                    <a:srgbClr val="00206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Verdana" panose="020B0604030504040204" pitchFamily="34" charset="0"/>
                <a:cs typeface="Times New Roman" panose="02020603050405020304" pitchFamily="18" charset="0"/>
              </a:rPr>
              <a:t>13. Реализованные, реализуемые, планируемые к реализации инвестиционные проекты…….…….………...………22-24</a:t>
            </a:r>
          </a:p>
          <a:p>
            <a:pPr lvl="0" algn="just"/>
            <a:r>
              <a:rPr lang="ru-RU" altLang="ru-RU" sz="1200" dirty="0" smtClean="0">
                <a:ln w="0">
                  <a:solidFill>
                    <a:srgbClr val="00206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Verdana" panose="020B0604030504040204" pitchFamily="34" charset="0"/>
                <a:cs typeface="Times New Roman" panose="02020603050405020304" pitchFamily="18" charset="0"/>
              </a:rPr>
              <a:t>14. </a:t>
            </a:r>
            <a:r>
              <a:rPr lang="ru-RU" altLang="ru-RU" sz="1200" dirty="0">
                <a:ln w="0">
                  <a:solidFill>
                    <a:srgbClr val="00206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Verdana" panose="020B0604030504040204" pitchFamily="34" charset="0"/>
                <a:cs typeface="Times New Roman" panose="02020603050405020304" pitchFamily="18" charset="0"/>
              </a:rPr>
              <a:t>Нормативно-правовые </a:t>
            </a:r>
            <a:r>
              <a:rPr lang="ru-RU" altLang="ru-RU" sz="1200" dirty="0" smtClean="0">
                <a:ln w="0">
                  <a:solidFill>
                    <a:srgbClr val="00206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Verdana" panose="020B0604030504040204" pitchFamily="34" charset="0"/>
                <a:cs typeface="Times New Roman" panose="02020603050405020304" pitchFamily="18" charset="0"/>
              </a:rPr>
              <a:t>акты</a:t>
            </a:r>
            <a:r>
              <a:rPr lang="ru-RU" altLang="ru-RU" sz="1200" dirty="0">
                <a:ln w="0">
                  <a:solidFill>
                    <a:srgbClr val="00206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200" dirty="0" smtClean="0">
                <a:ln w="0">
                  <a:solidFill>
                    <a:srgbClr val="00206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Verdana" panose="020B0604030504040204" pitchFamily="34" charset="0"/>
                <a:cs typeface="Times New Roman" panose="02020603050405020304" pitchFamily="18" charset="0"/>
              </a:rPr>
              <a:t>в сфере предпринимательства и инвестиций……………………………………….….26-27</a:t>
            </a:r>
            <a:endParaRPr lang="ru-RU" altLang="ru-RU" sz="1200" dirty="0">
              <a:ln w="0">
                <a:solidFill>
                  <a:srgbClr val="002060"/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lvl="0" algn="just"/>
            <a:r>
              <a:rPr lang="ru-RU" altLang="ru-RU" sz="1200" dirty="0" smtClean="0">
                <a:ln w="0">
                  <a:solidFill>
                    <a:srgbClr val="00206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Verdana" panose="020B0604030504040204" pitchFamily="34" charset="0"/>
                <a:cs typeface="Times New Roman" panose="02020603050405020304" pitchFamily="18" charset="0"/>
              </a:rPr>
              <a:t>15. </a:t>
            </a:r>
            <a:r>
              <a:rPr lang="ru-RU" altLang="ru-RU" sz="1200" dirty="0">
                <a:ln w="0">
                  <a:solidFill>
                    <a:srgbClr val="00206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Verdana" panose="020B0604030504040204" pitchFamily="34" charset="0"/>
                <a:cs typeface="Times New Roman" panose="02020603050405020304" pitchFamily="18" charset="0"/>
              </a:rPr>
              <a:t>Контактная </a:t>
            </a:r>
            <a:r>
              <a:rPr lang="ru-RU" altLang="ru-RU" sz="1200" dirty="0" smtClean="0">
                <a:ln w="0">
                  <a:solidFill>
                    <a:srgbClr val="00206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Verdana" panose="020B0604030504040204" pitchFamily="34" charset="0"/>
                <a:cs typeface="Times New Roman" panose="02020603050405020304" pitchFamily="18" charset="0"/>
              </a:rPr>
              <a:t>информация…………………………………………………………………………………..…………….28-30</a:t>
            </a:r>
            <a:endParaRPr lang="ru-RU" altLang="ru-RU" dirty="0">
              <a:ln w="0">
                <a:solidFill>
                  <a:srgbClr val="002060"/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94167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5"/>
          <p:cNvSpPr>
            <a:spLocks noChangeArrowheads="1"/>
          </p:cNvSpPr>
          <p:nvPr/>
        </p:nvSpPr>
        <p:spPr bwMode="auto">
          <a:xfrm>
            <a:off x="4114800" y="3887955"/>
            <a:ext cx="1066800" cy="59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indent="355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75" y="3089275"/>
            <a:ext cx="5681663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48198" y="1854898"/>
            <a:ext cx="42588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rgbClr val="003B76"/>
                </a:solidFill>
              </a:rPr>
              <a:t> </a:t>
            </a:r>
            <a:endParaRPr lang="ru-RU" sz="1400" dirty="0">
              <a:solidFill>
                <a:srgbClr val="003B76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412" y="990677"/>
            <a:ext cx="2840834" cy="1894259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4038600" y="1028863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 smtClean="0">
                <a:solidFill>
                  <a:srgbClr val="3366CC"/>
                </a:solidFill>
              </a:rPr>
              <a:t> </a:t>
            </a:r>
            <a:endParaRPr lang="ru-RU" sz="1600" dirty="0">
              <a:solidFill>
                <a:srgbClr val="3366CC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FFFFFF"/>
                </a:solidFill>
              </a:rPr>
              <a:t>.</a:t>
            </a: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984" y="3244529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217863"/>
            <a:ext cx="2103536" cy="53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824290"/>
            <a:ext cx="1905000" cy="82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029" y="280273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03388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185448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37026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974929" y="325583"/>
            <a:ext cx="7496487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dirty="0">
              <a:solidFill>
                <a:srgbClr val="000000"/>
              </a:solidFill>
              <a:latin typeface="+mn-lt"/>
            </a:endParaRPr>
          </a:p>
          <a:p>
            <a:pPr algn="ctr"/>
            <a:r>
              <a:rPr lang="ru-RU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628380, Ханты-Мансийский автономный округ, г</a:t>
            </a:r>
            <a:r>
              <a:rPr lang="ru-RU" sz="16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. </a:t>
            </a:r>
            <a:r>
              <a:rPr lang="ru-RU" sz="1600" dirty="0" err="1" smtClean="0">
                <a:solidFill>
                  <a:srgbClr val="000000"/>
                </a:solidFill>
                <a:cs typeface="Times New Roman" panose="02020603050405020304" pitchFamily="18" charset="0"/>
              </a:rPr>
              <a:t>Пыть-Ях</a:t>
            </a:r>
            <a:r>
              <a:rPr lang="ru-RU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, 1 </a:t>
            </a:r>
            <a:r>
              <a:rPr lang="ru-RU" sz="1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мкр</a:t>
            </a:r>
            <a:r>
              <a:rPr lang="ru-RU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., дом 18а</a:t>
            </a:r>
          </a:p>
          <a:p>
            <a:pPr algn="ctr"/>
            <a:r>
              <a:rPr lang="ru-RU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E-</a:t>
            </a:r>
            <a:r>
              <a:rPr lang="ru-RU" sz="1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mail</a:t>
            </a:r>
            <a:r>
              <a:rPr lang="ru-RU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: referent@gov86.org </a:t>
            </a:r>
          </a:p>
          <a:p>
            <a:pPr algn="ctr"/>
            <a:r>
              <a:rPr lang="ru-RU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Тел.: +7 (3463) </a:t>
            </a:r>
            <a:r>
              <a:rPr lang="ru-RU" sz="16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46-55-01</a:t>
            </a:r>
          </a:p>
          <a:p>
            <a:pPr algn="ctr"/>
            <a:endParaRPr lang="ru-RU" sz="1400" dirty="0">
              <a:solidFill>
                <a:srgbClr val="000000"/>
              </a:solidFill>
              <a:latin typeface="+mn-lt"/>
            </a:endParaRPr>
          </a:p>
          <a:p>
            <a:pPr algn="ctr"/>
            <a:endParaRPr lang="ru-RU" sz="1400" dirty="0" smtClean="0">
              <a:solidFill>
                <a:srgbClr val="000000"/>
              </a:solidFill>
              <a:latin typeface="+mn-lt"/>
            </a:endParaRPr>
          </a:p>
          <a:p>
            <a:pPr algn="ctr"/>
            <a:endParaRPr lang="ru-RU" sz="1400" dirty="0" smtClean="0">
              <a:solidFill>
                <a:srgbClr val="000000"/>
              </a:solidFill>
              <a:latin typeface="+mn-lt"/>
            </a:endParaRPr>
          </a:p>
          <a:p>
            <a:pPr algn="ctr"/>
            <a:endParaRPr lang="ru-RU" sz="1400" dirty="0">
              <a:solidFill>
                <a:srgbClr val="000000"/>
              </a:solidFill>
              <a:latin typeface="+mn-lt"/>
            </a:endParaRPr>
          </a:p>
          <a:p>
            <a:pPr algn="ctr"/>
            <a:endParaRPr lang="ru-RU" sz="1600" dirty="0">
              <a:solidFill>
                <a:srgbClr val="000000"/>
              </a:solidFill>
              <a:latin typeface="+mn-lt"/>
            </a:endParaRPr>
          </a:p>
          <a:p>
            <a:pPr algn="just"/>
            <a:r>
              <a:rPr lang="ru-RU" sz="16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– заместитель главы города - председатель </a:t>
            </a:r>
            <a:r>
              <a:rPr lang="ru-RU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комитета по </a:t>
            </a:r>
            <a:r>
              <a:rPr lang="ru-RU" sz="16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финансам</a:t>
            </a:r>
          </a:p>
          <a:p>
            <a:pPr algn="just"/>
            <a:r>
              <a:rPr lang="ru-RU" sz="16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Е-</a:t>
            </a:r>
            <a:r>
              <a:rPr lang="en-US" sz="16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mail</a:t>
            </a:r>
            <a:r>
              <a:rPr lang="en-US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: StefogloVV@gov86.org., </a:t>
            </a:r>
            <a:r>
              <a:rPr lang="ru-RU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т</a:t>
            </a:r>
            <a:r>
              <a:rPr lang="ru-RU" sz="16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ел</a:t>
            </a:r>
            <a:r>
              <a:rPr lang="ru-RU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.: +7 (3463) 46-55-50</a:t>
            </a:r>
          </a:p>
          <a:p>
            <a:pPr algn="ctr"/>
            <a:endParaRPr lang="ru-RU" sz="160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just"/>
            <a:r>
              <a:rPr lang="ru-RU" sz="16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– </a:t>
            </a:r>
            <a:r>
              <a:rPr lang="ru-RU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начальник </a:t>
            </a:r>
            <a:r>
              <a:rPr lang="ru-RU" sz="16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управления </a:t>
            </a:r>
            <a:r>
              <a:rPr lang="ru-RU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по экономике</a:t>
            </a:r>
          </a:p>
          <a:p>
            <a:pPr algn="just"/>
            <a:r>
              <a:rPr lang="ru-RU" sz="16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E-</a:t>
            </a:r>
            <a:r>
              <a:rPr lang="ru-RU" sz="1600" dirty="0" err="1" smtClean="0">
                <a:solidFill>
                  <a:srgbClr val="000000"/>
                </a:solidFill>
                <a:cs typeface="Times New Roman" panose="02020603050405020304" pitchFamily="18" charset="0"/>
              </a:rPr>
              <a:t>mail</a:t>
            </a:r>
            <a:r>
              <a:rPr lang="ru-RU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: </a:t>
            </a:r>
            <a:r>
              <a:rPr lang="ru-RU" sz="16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MaslakSV@gov86.org,тел</a:t>
            </a:r>
            <a:r>
              <a:rPr lang="ru-RU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: +7 (3463) 46-55-15</a:t>
            </a:r>
          </a:p>
          <a:p>
            <a:pPr algn="just"/>
            <a:endParaRPr lang="ru-RU" sz="160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just"/>
            <a:r>
              <a:rPr lang="ru-RU" sz="1600" dirty="0">
                <a:solidFill>
                  <a:schemeClr val="bg1"/>
                </a:solidFill>
                <a:cs typeface="Times New Roman" panose="02020603050405020304" pitchFamily="18" charset="0"/>
              </a:rPr>
              <a:t>Отдел проектного управления и инвестиций </a:t>
            </a:r>
            <a:r>
              <a:rPr lang="ru-RU" sz="16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управления </a:t>
            </a:r>
            <a:r>
              <a:rPr lang="ru-RU" sz="1600" dirty="0">
                <a:solidFill>
                  <a:schemeClr val="bg1"/>
                </a:solidFill>
                <a:cs typeface="Times New Roman" panose="02020603050405020304" pitchFamily="18" charset="0"/>
              </a:rPr>
              <a:t>по экономике</a:t>
            </a:r>
          </a:p>
          <a:p>
            <a:pPr algn="just"/>
            <a:r>
              <a:rPr lang="ru-RU" sz="16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E-</a:t>
            </a:r>
            <a:r>
              <a:rPr lang="ru-RU" sz="1600" dirty="0" err="1" smtClean="0">
                <a:solidFill>
                  <a:srgbClr val="000000"/>
                </a:solidFill>
                <a:cs typeface="Times New Roman" panose="02020603050405020304" pitchFamily="18" charset="0"/>
              </a:rPr>
              <a:t>mail</a:t>
            </a:r>
            <a:r>
              <a:rPr lang="ru-RU" sz="16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: </a:t>
            </a:r>
            <a:r>
              <a:rPr lang="en-US" sz="16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NaumovaNA@gov86.org</a:t>
            </a:r>
            <a:r>
              <a:rPr lang="ru-RU" sz="16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., </a:t>
            </a:r>
            <a:endParaRPr lang="ru-RU" sz="160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just"/>
            <a:r>
              <a:rPr lang="ru-RU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т</a:t>
            </a:r>
            <a:r>
              <a:rPr lang="ru-RU" sz="16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ел</a:t>
            </a:r>
            <a:r>
              <a:rPr lang="ru-RU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: +7 (3463) 46-55-80 </a:t>
            </a:r>
            <a:endParaRPr lang="ru-RU" sz="1600" dirty="0" smtClean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endParaRPr lang="ru-RU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96309" y="-177482"/>
            <a:ext cx="1171238" cy="119780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30945" y="714958"/>
            <a:ext cx="69442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800" b="1" dirty="0">
                <a:solidFill>
                  <a:prstClr val="black"/>
                </a:solidFill>
                <a:cs typeface="Times New Roman" panose="02020603050405020304" pitchFamily="18" charset="0"/>
              </a:rPr>
              <a:t>Основан в </a:t>
            </a:r>
            <a:endParaRPr lang="ru-RU" sz="800" b="1" dirty="0" smtClean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lvl="0" algn="ctr"/>
            <a:r>
              <a:rPr lang="ru-RU" sz="8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1990 </a:t>
            </a:r>
            <a:r>
              <a:rPr lang="ru-RU" sz="800" b="1" dirty="0">
                <a:solidFill>
                  <a:prstClr val="black"/>
                </a:solidFill>
                <a:cs typeface="Times New Roman" panose="02020603050405020304" pitchFamily="18" charset="0"/>
              </a:rPr>
              <a:t>году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157645" y="-64309"/>
            <a:ext cx="2827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Контактная информация</a:t>
            </a:r>
            <a:endParaRPr lang="ru-RU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53996" y="5881110"/>
            <a:ext cx="2885975" cy="76944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Интернет-ресурс об инвестиционной деятельности муниципального образования </a:t>
            </a:r>
          </a:p>
          <a:p>
            <a:pPr algn="ctr"/>
            <a:r>
              <a:rPr lang="ru-RU" sz="11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г. </a:t>
            </a:r>
            <a:r>
              <a:rPr lang="ru-RU" sz="1100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Пыть-Яха</a:t>
            </a:r>
            <a:endParaRPr lang="ru-RU" sz="1100" dirty="0" smtClean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algn="ctr"/>
            <a:r>
              <a:rPr lang="en-US" sz="1100" dirty="0">
                <a:solidFill>
                  <a:schemeClr val="bg1"/>
                </a:solidFill>
                <a:cs typeface="Times New Roman" panose="02020603050405020304" pitchFamily="18" charset="0"/>
              </a:rPr>
              <a:t>http://invest.gov86.org/</a:t>
            </a:r>
            <a:endParaRPr lang="ru-RU" sz="1100" dirty="0" smtClean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AutoShape 2" descr="https://cs11.pikabu.ru/post_img/2019/05/08/5/og_og_155729583028251773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https://cs11.pikabu.ru/post_img/2019/05/08/5/og_og_1557295830282517739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6" descr="https://cs11.pikabu.ru/post_img/2019/05/08/5/og_og_1557295830282517739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32531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94" y="4002147"/>
            <a:ext cx="4919086" cy="3177998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135" y="430146"/>
            <a:ext cx="4467932" cy="2668188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TextBox 1"/>
          <p:cNvSpPr txBox="1"/>
          <p:nvPr/>
        </p:nvSpPr>
        <p:spPr>
          <a:xfrm>
            <a:off x="1631717" y="-38080"/>
            <a:ext cx="63238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Территориальные и климатические характеристики</a:t>
            </a:r>
            <a:endParaRPr lang="ru-RU" sz="2000" b="1" dirty="0">
              <a:solidFill>
                <a:srgbClr val="002060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3842" y="-191017"/>
            <a:ext cx="1109917" cy="125781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-838200" y="710168"/>
            <a:ext cx="228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900" b="1" dirty="0">
                <a:solidFill>
                  <a:prstClr val="black"/>
                </a:solidFill>
                <a:cs typeface="Times New Roman" panose="02020603050405020304" pitchFamily="18" charset="0"/>
              </a:rPr>
              <a:t>Основан в </a:t>
            </a:r>
          </a:p>
          <a:p>
            <a:pPr lvl="0" algn="ctr"/>
            <a:r>
              <a:rPr lang="ru-RU" sz="900" b="1" dirty="0">
                <a:solidFill>
                  <a:prstClr val="black"/>
                </a:solidFill>
                <a:cs typeface="Times New Roman" panose="02020603050405020304" pitchFamily="18" charset="0"/>
              </a:rPr>
              <a:t>1990 году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38200" y="780356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1200" dirty="0" smtClean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Город Пыть-Ях  - молодой город </a:t>
            </a:r>
            <a:r>
              <a:rPr lang="ru-RU" sz="12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Ханты-Мансийского автономного округа-Югры. Город приравнен к районам Крайнего Севера. Н</a:t>
            </a:r>
            <a:r>
              <a:rPr lang="ru-RU" sz="1200" dirty="0" smtClean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аходится</a:t>
            </a:r>
            <a:r>
              <a:rPr lang="ru-RU" sz="12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 на правом берегу реки Большой Балык. </a:t>
            </a:r>
          </a:p>
          <a:p>
            <a:pPr indent="457200" algn="just"/>
            <a:r>
              <a:rPr lang="ru-RU" sz="12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Общая площадь города 8,4 </a:t>
            </a:r>
            <a:r>
              <a:rPr lang="ru-RU" sz="1200" dirty="0" err="1" smtClean="0">
                <a:ea typeface="Verdana" panose="020B0604030504040204" pitchFamily="34" charset="0"/>
                <a:cs typeface="Times New Roman" panose="02020603050405020304" pitchFamily="18" charset="0"/>
              </a:rPr>
              <a:t>тыс.га</a:t>
            </a:r>
            <a:r>
              <a:rPr lang="ru-RU" sz="12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., из них площадь застроенных земель 6,4 тыс. га.</a:t>
            </a:r>
            <a:endParaRPr lang="ru-RU" sz="1200" dirty="0"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18135" y="4949277"/>
            <a:ext cx="4297964" cy="1634490"/>
          </a:xfrm>
          <a:prstGeom prst="roundRect">
            <a:avLst/>
          </a:prstGeom>
          <a:noFill/>
          <a:ln>
            <a:noFill/>
          </a:ln>
          <a:effectLst/>
        </p:spPr>
        <p:txBody>
          <a:bodyPr wrap="square" lIns="0" tIns="0" rIns="0" bIns="0" rtlCol="0">
            <a:spAutoFit/>
          </a:bodyPr>
          <a:lstStyle/>
          <a:p>
            <a:pPr marL="0" marR="0" lvl="0" indent="4572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i="0" u="none" strike="noStrike" kern="0" normalizeH="0" baseline="0" noProof="0" dirty="0" smtClean="0">
                <a:uLnTx/>
                <a:uFillTx/>
                <a:ea typeface="Verdana" panose="020B0604030504040204" pitchFamily="34" charset="0"/>
                <a:cs typeface="Times New Roman" panose="02020603050405020304" pitchFamily="18" charset="0"/>
              </a:rPr>
              <a:t>Климат резко континентальный. </a:t>
            </a:r>
            <a:endParaRPr kumimoji="0" lang="en-US" altLang="ru-RU" sz="1200" i="0" u="none" strike="noStrike" kern="0" normalizeH="0" baseline="0" noProof="0" dirty="0" smtClean="0">
              <a:uLnTx/>
              <a:uFillTx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marR="0" lvl="0" indent="4572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i="0" u="none" strike="noStrike" kern="0" normalizeH="0" baseline="0" noProof="0" dirty="0" smtClean="0">
                <a:uLnTx/>
                <a:uFillTx/>
                <a:ea typeface="Verdana" panose="020B0604030504040204" pitchFamily="34" charset="0"/>
                <a:cs typeface="Times New Roman" panose="02020603050405020304" pitchFamily="18" charset="0"/>
              </a:rPr>
              <a:t>Средняя температура зимой от -18°С до -24°С. Абсолютный минимум </a:t>
            </a:r>
            <a:r>
              <a:rPr kumimoji="0" lang="en-US" altLang="ru-RU" sz="1200" i="0" u="none" strike="noStrike" kern="0" normalizeH="0" baseline="0" noProof="0" dirty="0" smtClean="0">
                <a:uLnTx/>
                <a:uFillTx/>
                <a:ea typeface="Verdana" panose="020B0604030504040204" pitchFamily="34" charset="0"/>
                <a:cs typeface="Times New Roman" panose="02020603050405020304" pitchFamily="18" charset="0"/>
              </a:rPr>
              <a:t>t</a:t>
            </a:r>
            <a:r>
              <a:rPr kumimoji="0" lang="ru-RU" altLang="ru-RU" sz="1200" i="0" u="none" strike="noStrike" kern="0" normalizeH="0" baseline="0" noProof="0" dirty="0" smtClean="0">
                <a:uLnTx/>
                <a:uFillTx/>
                <a:ea typeface="Verdana" panose="020B0604030504040204" pitchFamily="34" charset="0"/>
                <a:cs typeface="Times New Roman" panose="02020603050405020304" pitchFamily="18" charset="0"/>
              </a:rPr>
              <a:t> воздуха в пределах от -48°С до -60°С.</a:t>
            </a:r>
            <a:endParaRPr kumimoji="0" lang="en-US" altLang="ru-RU" sz="1200" i="0" u="none" strike="noStrike" kern="0" normalizeH="0" baseline="0" noProof="0" dirty="0" smtClean="0">
              <a:uLnTx/>
              <a:uFillTx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marR="0" lvl="0" indent="4572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i="0" u="none" strike="noStrike" kern="0" normalizeH="0" baseline="0" noProof="0" dirty="0" smtClean="0">
                <a:uLnTx/>
                <a:uFillTx/>
                <a:ea typeface="Verdana" panose="020B0604030504040204" pitchFamily="34" charset="0"/>
                <a:cs typeface="Times New Roman" panose="02020603050405020304" pitchFamily="18" charset="0"/>
              </a:rPr>
              <a:t>Средняя температура летом от +15,7°С до +18,4°С. Абсолютный максимум </a:t>
            </a:r>
            <a:r>
              <a:rPr kumimoji="0" lang="en-US" altLang="ru-RU" sz="1200" i="0" u="none" strike="noStrike" kern="0" normalizeH="0" baseline="0" noProof="0" dirty="0" smtClean="0">
                <a:uLnTx/>
                <a:uFillTx/>
                <a:ea typeface="Verdana" panose="020B0604030504040204" pitchFamily="34" charset="0"/>
                <a:cs typeface="Times New Roman" panose="02020603050405020304" pitchFamily="18" charset="0"/>
              </a:rPr>
              <a:t>t </a:t>
            </a:r>
            <a:r>
              <a:rPr kumimoji="0" lang="ru-RU" altLang="ru-RU" sz="1200" i="0" u="none" strike="noStrike" kern="0" normalizeH="0" baseline="0" noProof="0" dirty="0" smtClean="0">
                <a:uLnTx/>
                <a:uFillTx/>
                <a:ea typeface="Verdana" panose="020B0604030504040204" pitchFamily="34" charset="0"/>
                <a:cs typeface="Times New Roman" panose="02020603050405020304" pitchFamily="18" charset="0"/>
              </a:rPr>
              <a:t>до</a:t>
            </a:r>
            <a:r>
              <a:rPr kumimoji="0" lang="en-US" altLang="ru-RU" sz="1200" i="0" u="none" strike="noStrike" kern="0" normalizeH="0" baseline="0" noProof="0" dirty="0" smtClean="0">
                <a:uLnTx/>
                <a:uFillTx/>
                <a:ea typeface="Verdana" panose="020B0604030504040204" pitchFamily="34" charset="0"/>
                <a:cs typeface="Times New Roman" panose="02020603050405020304" pitchFamily="18" charset="0"/>
              </a:rPr>
              <a:t> +37</a:t>
            </a:r>
            <a:r>
              <a:rPr kumimoji="0" lang="ru-RU" altLang="ru-RU" sz="1200" i="0" u="none" strike="noStrike" kern="0" normalizeH="0" baseline="0" noProof="0" dirty="0" smtClean="0">
                <a:uLnTx/>
                <a:uFillTx/>
                <a:ea typeface="Verdana" panose="020B0604030504040204" pitchFamily="34" charset="0"/>
                <a:cs typeface="Times New Roman" panose="02020603050405020304" pitchFamily="18" charset="0"/>
              </a:rPr>
              <a:t>°С</a:t>
            </a:r>
            <a:endParaRPr kumimoji="0" lang="en-US" altLang="ru-RU" sz="1200" i="0" u="none" strike="noStrike" kern="0" normalizeH="0" baseline="0" noProof="0" dirty="0" smtClean="0">
              <a:uLnTx/>
              <a:uFillTx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marR="0" lvl="0" indent="4572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i="0" u="none" strike="noStrike" kern="0" normalizeH="0" baseline="0" noProof="0" dirty="0" smtClean="0">
                <a:uLnTx/>
                <a:uFillTx/>
                <a:ea typeface="Verdana" panose="020B0604030504040204" pitchFamily="34" charset="0"/>
                <a:cs typeface="Times New Roman" panose="02020603050405020304" pitchFamily="18" charset="0"/>
              </a:rPr>
              <a:t>Возможны резкие колебания температуры воздуха, не только от месяца к месяцу, но и от суток к суткам и даже в течение суток.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705600" y="3098334"/>
            <a:ext cx="3505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altLang="ru-RU" sz="1200" dirty="0">
                <a:ea typeface="Verdana" panose="020B0604030504040204" pitchFamily="34" charset="0"/>
                <a:cs typeface="Times New Roman" panose="02020603050405020304" pitchFamily="18" charset="0"/>
              </a:rPr>
              <a:t>Телефонный код: </a:t>
            </a:r>
            <a:r>
              <a:rPr lang="ru-RU" altLang="ru-RU" sz="12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3463</a:t>
            </a:r>
          </a:p>
          <a:p>
            <a:pPr lvl="0" algn="just"/>
            <a:r>
              <a:rPr lang="ru-RU" altLang="ru-RU" sz="12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Часовой </a:t>
            </a:r>
            <a:r>
              <a:rPr lang="ru-RU" altLang="ru-RU" sz="1200" dirty="0">
                <a:ea typeface="Verdana" panose="020B0604030504040204" pitchFamily="34" charset="0"/>
                <a:cs typeface="Times New Roman" panose="02020603050405020304" pitchFamily="18" charset="0"/>
              </a:rPr>
              <a:t>пояс: UTC+6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074904" y="3501993"/>
            <a:ext cx="18659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В городе действует Екатеринбургское время. </a:t>
            </a:r>
            <a:endParaRPr lang="ru-RU" sz="1200" dirty="0" smtClean="0">
              <a:solidFill>
                <a:srgbClr val="000000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dirty="0" smtClean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Москва </a:t>
            </a:r>
            <a:r>
              <a:rPr lang="ru-RU" sz="1200" dirty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(</a:t>
            </a:r>
            <a:r>
              <a:rPr lang="ru-RU" sz="1200" dirty="0" err="1" smtClean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msk</a:t>
            </a:r>
            <a:r>
              <a:rPr lang="ru-RU" sz="1200" dirty="0" smtClean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)+2</a:t>
            </a:r>
            <a:endParaRPr lang="ru-RU" sz="1200" dirty="0"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3366" y="2620838"/>
            <a:ext cx="2321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Население </a:t>
            </a:r>
          </a:p>
          <a:p>
            <a:pPr algn="ctr"/>
            <a:r>
              <a:rPr lang="ru-RU" sz="12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на 1 января 2023 года </a:t>
            </a:r>
          </a:p>
          <a:p>
            <a:r>
              <a:rPr lang="ru-RU" sz="12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– 39 570 человек</a:t>
            </a:r>
            <a:endParaRPr lang="ru-RU" sz="1200" dirty="0"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-369374" y="3515243"/>
            <a:ext cx="24151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457200" algn="ctr"/>
            <a:r>
              <a:rPr lang="ru-RU" sz="1200" dirty="0">
                <a:ln w="0"/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Координаты: 60º45′00 </a:t>
            </a:r>
            <a:r>
              <a:rPr lang="ru-RU" sz="1200" dirty="0" err="1">
                <a:ln w="0"/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с.ш</a:t>
            </a:r>
            <a:r>
              <a:rPr lang="ru-RU" sz="1200" dirty="0">
                <a:ln w="0"/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. </a:t>
            </a:r>
            <a:endParaRPr lang="ru-RU" sz="1200" dirty="0" smtClean="0">
              <a:ln w="0"/>
              <a:solidFill>
                <a:srgbClr val="000000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lvl="0" indent="457200" algn="ctr"/>
            <a:r>
              <a:rPr lang="ru-RU" sz="1200" dirty="0" smtClean="0">
                <a:ln w="0"/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72º47′00в.д</a:t>
            </a:r>
            <a:r>
              <a:rPr lang="ru-RU" sz="1200" dirty="0">
                <a:ln w="0"/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. 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336" y="2050873"/>
            <a:ext cx="4673479" cy="2629611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2268934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632" y="209667"/>
            <a:ext cx="5200276" cy="286614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187" r="6167"/>
          <a:stretch/>
        </p:blipFill>
        <p:spPr>
          <a:xfrm>
            <a:off x="-1302383" y="1530869"/>
            <a:ext cx="6705600" cy="2905151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4" name="TextBox 3"/>
          <p:cNvSpPr txBox="1"/>
          <p:nvPr/>
        </p:nvSpPr>
        <p:spPr>
          <a:xfrm>
            <a:off x="2469970" y="-97515"/>
            <a:ext cx="43542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Конкурентные</a:t>
            </a:r>
            <a:r>
              <a:rPr lang="ru-RU" sz="2400" dirty="0" smtClean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преимущества</a:t>
            </a:r>
            <a:endParaRPr lang="ru-RU" sz="2400" b="1" dirty="0">
              <a:solidFill>
                <a:srgbClr val="002060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87" y="4004665"/>
            <a:ext cx="5012159" cy="2899204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6" name="TextBox 5"/>
          <p:cNvSpPr txBox="1"/>
          <p:nvPr/>
        </p:nvSpPr>
        <p:spPr>
          <a:xfrm>
            <a:off x="8238" y="602012"/>
            <a:ext cx="4114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Наличие мощной ресурсной </a:t>
            </a:r>
            <a:r>
              <a:rPr lang="ru-RU" sz="1200" b="1" dirty="0" smtClean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базы</a:t>
            </a:r>
          </a:p>
          <a:p>
            <a:pPr algn="just"/>
            <a:endParaRPr lang="ru-RU" sz="1200" b="1" dirty="0"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indent="457200" algn="just"/>
            <a:r>
              <a:rPr lang="ru-RU" sz="12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Основным </a:t>
            </a:r>
            <a:r>
              <a:rPr lang="ru-RU" sz="1200" dirty="0">
                <a:ea typeface="Verdana" panose="020B0604030504040204" pitchFamily="34" charset="0"/>
                <a:cs typeface="Times New Roman" panose="02020603050405020304" pitchFamily="18" charset="0"/>
              </a:rPr>
              <a:t>«сердцем» </a:t>
            </a:r>
            <a:r>
              <a:rPr lang="ru-RU" sz="12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ресурсно-сырьевого потенциала </a:t>
            </a:r>
            <a:r>
              <a:rPr lang="ru-RU" sz="1200" dirty="0">
                <a:ea typeface="Verdana" panose="020B0604030504040204" pitchFamily="34" charset="0"/>
                <a:cs typeface="Times New Roman" panose="02020603050405020304" pitchFamily="18" charset="0"/>
              </a:rPr>
              <a:t>города Пыть-Яха, </a:t>
            </a:r>
            <a:r>
              <a:rPr lang="ru-RU" sz="12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является Мамонтовское </a:t>
            </a:r>
            <a:r>
              <a:rPr lang="ru-RU" sz="1200" dirty="0">
                <a:ea typeface="Verdana" panose="020B0604030504040204" pitchFamily="34" charset="0"/>
                <a:cs typeface="Times New Roman" panose="02020603050405020304" pitchFamily="18" charset="0"/>
              </a:rPr>
              <a:t>нефтяное месторождение</a:t>
            </a:r>
            <a:r>
              <a:rPr lang="ru-RU" sz="12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, благодаря </a:t>
            </a:r>
            <a:r>
              <a:rPr lang="ru-RU" sz="1200" dirty="0">
                <a:ea typeface="Verdana" panose="020B0604030504040204" pitchFamily="34" charset="0"/>
                <a:cs typeface="Times New Roman" panose="02020603050405020304" pitchFamily="18" charset="0"/>
              </a:rPr>
              <a:t>которому можно </a:t>
            </a:r>
            <a:r>
              <a:rPr lang="ru-RU" sz="12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уверенно говорить </a:t>
            </a:r>
            <a:r>
              <a:rPr lang="ru-RU" sz="1200" dirty="0">
                <a:ea typeface="Verdana" panose="020B0604030504040204" pitchFamily="34" charset="0"/>
                <a:cs typeface="Times New Roman" panose="02020603050405020304" pitchFamily="18" charset="0"/>
              </a:rPr>
              <a:t>о </a:t>
            </a:r>
            <a:r>
              <a:rPr lang="ru-RU" sz="12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наличии инвестиционного потенциала.</a:t>
            </a:r>
            <a:endParaRPr lang="ru-RU" sz="1200" dirty="0"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indent="457200" algn="just"/>
            <a:r>
              <a:rPr lang="ru-RU" sz="12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Кроме </a:t>
            </a:r>
            <a:r>
              <a:rPr lang="ru-RU" sz="1200" dirty="0">
                <a:ea typeface="Verdana" panose="020B0604030504040204" pitchFamily="34" charset="0"/>
                <a:cs typeface="Times New Roman" panose="02020603050405020304" pitchFamily="18" charset="0"/>
              </a:rPr>
              <a:t>«черного золота» в недрах земли</a:t>
            </a:r>
            <a:r>
              <a:rPr lang="ru-RU" sz="12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, город </a:t>
            </a:r>
            <a:r>
              <a:rPr lang="ru-RU" sz="1200" dirty="0">
                <a:ea typeface="Verdana" panose="020B0604030504040204" pitchFamily="34" charset="0"/>
                <a:cs typeface="Times New Roman" panose="02020603050405020304" pitchFamily="18" charset="0"/>
              </a:rPr>
              <a:t>«богат» </a:t>
            </a:r>
            <a:r>
              <a:rPr lang="ru-RU" sz="12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близлежащими </a:t>
            </a:r>
            <a:r>
              <a:rPr lang="ru-RU" sz="1200" dirty="0">
                <a:ea typeface="Verdana" panose="020B0604030504040204" pitchFamily="34" charset="0"/>
                <a:cs typeface="Times New Roman" panose="02020603050405020304" pitchFamily="18" charset="0"/>
              </a:rPr>
              <a:t>лесами.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85038" y="3004151"/>
            <a:ext cx="38782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Выгодное географическое положение </a:t>
            </a:r>
            <a:r>
              <a:rPr lang="ru-RU" sz="1200" b="1" dirty="0" smtClean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города</a:t>
            </a:r>
            <a:r>
              <a:rPr lang="ru-RU" sz="1200" b="1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</a:p>
          <a:p>
            <a:pPr algn="just"/>
            <a:endParaRPr lang="ru-RU" sz="1200" b="1" dirty="0"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indent="457200" algn="just"/>
            <a:r>
              <a:rPr lang="ru-RU" sz="12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Город </a:t>
            </a:r>
            <a:r>
              <a:rPr lang="ru-RU" sz="1200" dirty="0">
                <a:ea typeface="Verdana" panose="020B0604030504040204" pitchFamily="34" charset="0"/>
                <a:cs typeface="Times New Roman" panose="02020603050405020304" pitchFamily="18" charset="0"/>
              </a:rPr>
              <a:t>Пыть-Ях – это «Ворота Югры</a:t>
            </a:r>
            <a:r>
              <a:rPr lang="ru-RU" sz="12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». Он </a:t>
            </a:r>
            <a:r>
              <a:rPr lang="ru-RU" sz="1200" dirty="0">
                <a:ea typeface="Verdana" panose="020B0604030504040204" pitchFamily="34" charset="0"/>
                <a:cs typeface="Times New Roman" panose="02020603050405020304" pitchFamily="18" charset="0"/>
              </a:rPr>
              <a:t>является первым крупным населенным пунктом Ханты-Мансийского автономного </a:t>
            </a:r>
            <a:r>
              <a:rPr lang="ru-RU" sz="12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округа- Югры, </a:t>
            </a:r>
            <a:r>
              <a:rPr lang="ru-RU" sz="1200" dirty="0">
                <a:ea typeface="Verdana" panose="020B0604030504040204" pitchFamily="34" charset="0"/>
                <a:cs typeface="Times New Roman" panose="02020603050405020304" pitchFamily="18" charset="0"/>
              </a:rPr>
              <a:t>как на автомобильной магистрали федерального значения, так и на железнодорожной ветке Свердловской железной дороги, связывающих автономный округ с Тюменской областью.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01290" y="4758477"/>
            <a:ext cx="3886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Развитая инфраструктура</a:t>
            </a:r>
          </a:p>
          <a:p>
            <a:pPr algn="r"/>
            <a:r>
              <a:rPr lang="ru-RU" sz="1200" b="1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</a:p>
          <a:p>
            <a:pPr indent="457200" algn="just"/>
            <a:r>
              <a:rPr lang="ru-RU" sz="12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В городе развита социальная  инфраструктура. Жителям и гостям города доступны учреждения образования, культуры, спорта. </a:t>
            </a:r>
          </a:p>
          <a:p>
            <a:pPr indent="457200" algn="just"/>
            <a:r>
              <a:rPr lang="ru-RU" sz="12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Развита жилищная и жилищно-коммунальная сферы. </a:t>
            </a:r>
          </a:p>
          <a:p>
            <a:pPr indent="457200" algn="just"/>
            <a:r>
              <a:rPr lang="ru-RU" sz="12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Микрорайоны города связаны между собой автомобильными дорогами с твердым асфальтовым покрытием.</a:t>
            </a:r>
          </a:p>
          <a:p>
            <a:endParaRPr lang="ru-RU" sz="1200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03035" y="602012"/>
            <a:ext cx="2590800" cy="289959"/>
          </a:xfrm>
          <a:prstGeom prst="round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75" y="312052"/>
            <a:ext cx="579919" cy="579919"/>
          </a:xfrm>
          <a:prstGeom prst="rect">
            <a:avLst/>
          </a:prstGeom>
        </p:spPr>
      </p:pic>
      <p:sp>
        <p:nvSpPr>
          <p:cNvPr id="13" name="Скругленный прямоугольник 12"/>
          <p:cNvSpPr/>
          <p:nvPr/>
        </p:nvSpPr>
        <p:spPr>
          <a:xfrm>
            <a:off x="6130036" y="4743994"/>
            <a:ext cx="2175764" cy="289959"/>
          </a:xfrm>
          <a:prstGeom prst="round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235531" y="3013654"/>
            <a:ext cx="3238500" cy="289959"/>
          </a:xfrm>
          <a:prstGeom prst="round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111" y="2968033"/>
            <a:ext cx="359725" cy="35972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675" y="4577387"/>
            <a:ext cx="333214" cy="333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66856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Прямая со стрелкой 28"/>
          <p:cNvCxnSpPr/>
          <p:nvPr/>
        </p:nvCxnSpPr>
        <p:spPr>
          <a:xfrm>
            <a:off x="86893" y="997711"/>
            <a:ext cx="203726" cy="0"/>
          </a:xfrm>
          <a:prstGeom prst="straightConnector1">
            <a:avLst/>
          </a:prstGeom>
          <a:ln w="2540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17" y="4294455"/>
            <a:ext cx="3781220" cy="252130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026" y="234361"/>
            <a:ext cx="4346190" cy="2784389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5" name="TextBox 4"/>
          <p:cNvSpPr txBox="1"/>
          <p:nvPr/>
        </p:nvSpPr>
        <p:spPr>
          <a:xfrm>
            <a:off x="2895600" y="-49427"/>
            <a:ext cx="3457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Конкурентные преимущества</a:t>
            </a:r>
            <a:endParaRPr lang="ru-RU" b="1" dirty="0">
              <a:solidFill>
                <a:srgbClr val="002060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74346" y="337404"/>
            <a:ext cx="36866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600" b="1" dirty="0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Инфраструктура социальной </a:t>
            </a:r>
            <a:r>
              <a:rPr lang="ru-RU" sz="1600" b="1" dirty="0" smtClean="0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сферы </a:t>
            </a:r>
            <a:endParaRPr lang="ru-RU" sz="1600" b="1" dirty="0">
              <a:solidFill>
                <a:prstClr val="black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7491" y="767058"/>
            <a:ext cx="40911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200" dirty="0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БУ ХМАО-Югры «</a:t>
            </a:r>
            <a:r>
              <a:rPr lang="ru-RU" sz="1200" dirty="0" err="1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Пыть-Яхская</a:t>
            </a:r>
            <a:r>
              <a:rPr lang="ru-RU" sz="1200" dirty="0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 окружная клиническая больница» </a:t>
            </a:r>
          </a:p>
          <a:p>
            <a:pPr lvl="0"/>
            <a:r>
              <a:rPr lang="ru-RU" sz="1200" dirty="0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АУ «Пыть-Яхская городская стоматологическая поликлиника</a:t>
            </a:r>
            <a:r>
              <a:rPr lang="ru-RU" sz="1200" dirty="0" smtClean="0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»</a:t>
            </a:r>
          </a:p>
          <a:p>
            <a:pPr lvl="0"/>
            <a:r>
              <a:rPr lang="ru-RU" sz="1200" dirty="0" smtClean="0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АНПОО «</a:t>
            </a:r>
            <a:r>
              <a:rPr lang="ru-RU" sz="1200" dirty="0" err="1" smtClean="0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Сургутский</a:t>
            </a:r>
            <a:r>
              <a:rPr lang="ru-RU" sz="1200" dirty="0" smtClean="0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 институт экономики, управления и права» </a:t>
            </a:r>
            <a:endParaRPr lang="ru-RU" sz="1200" dirty="0">
              <a:solidFill>
                <a:prstClr val="black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 flipH="1">
            <a:off x="304800" y="2160470"/>
            <a:ext cx="39645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200" dirty="0" smtClean="0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3 учреждения в сфере физической культуры и спорта</a:t>
            </a:r>
            <a:endParaRPr lang="ru-RU" sz="1200" dirty="0">
              <a:solidFill>
                <a:prstClr val="black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86126" y="3071423"/>
            <a:ext cx="392393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200" dirty="0" smtClean="0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1 учреждение </a:t>
            </a:r>
            <a:r>
              <a:rPr lang="ru-RU" sz="1200" dirty="0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в сфере дополнительного </a:t>
            </a:r>
            <a:r>
              <a:rPr lang="ru-RU" sz="1200" dirty="0" smtClean="0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образования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ru-RU" sz="1500" dirty="0">
              <a:solidFill>
                <a:prstClr val="black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0" name="Прямая со стрелкой 29"/>
          <p:cNvCxnSpPr/>
          <p:nvPr/>
        </p:nvCxnSpPr>
        <p:spPr>
          <a:xfrm>
            <a:off x="92159" y="1351392"/>
            <a:ext cx="203726" cy="0"/>
          </a:xfrm>
          <a:prstGeom prst="straightConnector1">
            <a:avLst/>
          </a:prstGeom>
          <a:ln w="2540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04800" y="3982315"/>
            <a:ext cx="4494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200" dirty="0" smtClean="0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Реабилитационный </a:t>
            </a:r>
            <a:r>
              <a:rPr lang="ru-RU" sz="1200" dirty="0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центр для детей и подростков с ограниченными возможностями «Журавушка</a:t>
            </a:r>
            <a:r>
              <a:rPr lang="ru-RU" sz="1200" dirty="0" smtClean="0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»</a:t>
            </a:r>
            <a:endParaRPr lang="ru-RU" sz="1200" dirty="0">
              <a:solidFill>
                <a:prstClr val="black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086020" y="4792797"/>
            <a:ext cx="45245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Современная инфраструктура коммунального </a:t>
            </a:r>
            <a:r>
              <a:rPr lang="ru-RU" sz="1600" b="1" dirty="0" smtClean="0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комплекса</a:t>
            </a:r>
            <a:r>
              <a:rPr lang="ru-RU" sz="1600" dirty="0" smtClean="0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endParaRPr lang="ru-RU" sz="1600" dirty="0">
              <a:solidFill>
                <a:prstClr val="black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260996" y="5555108"/>
            <a:ext cx="4349604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300" dirty="0" smtClean="0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8 </a:t>
            </a:r>
            <a:r>
              <a:rPr lang="ru-RU" sz="1300" dirty="0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котельных суммарной мощностью 278.92 Гкал/час </a:t>
            </a:r>
          </a:p>
          <a:p>
            <a:pPr lvl="0"/>
            <a:r>
              <a:rPr lang="ru-RU" sz="1300" dirty="0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100.8 км сетей водоснабжения </a:t>
            </a:r>
          </a:p>
          <a:p>
            <a:pPr lvl="0"/>
            <a:r>
              <a:rPr lang="ru-RU" sz="1300" dirty="0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5 КОС</a:t>
            </a:r>
          </a:p>
        </p:txBody>
      </p:sp>
      <p:cxnSp>
        <p:nvCxnSpPr>
          <p:cNvPr id="31" name="Прямая со стрелкой 30"/>
          <p:cNvCxnSpPr/>
          <p:nvPr/>
        </p:nvCxnSpPr>
        <p:spPr>
          <a:xfrm>
            <a:off x="83823" y="1689863"/>
            <a:ext cx="203726" cy="0"/>
          </a:xfrm>
          <a:prstGeom prst="straightConnector1">
            <a:avLst/>
          </a:prstGeom>
          <a:ln w="2540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>
            <a:off x="83823" y="2018848"/>
            <a:ext cx="203726" cy="0"/>
          </a:xfrm>
          <a:prstGeom prst="straightConnector1">
            <a:avLst/>
          </a:prstGeom>
          <a:ln w="2540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Двойные круглые скобки 12"/>
          <p:cNvSpPr/>
          <p:nvPr/>
        </p:nvSpPr>
        <p:spPr>
          <a:xfrm>
            <a:off x="4034064" y="5200037"/>
            <a:ext cx="4638761" cy="1509670"/>
          </a:xfrm>
          <a:prstGeom prst="bracketPair">
            <a:avLst>
              <a:gd name="adj" fmla="val 9406"/>
            </a:avLst>
          </a:prstGeom>
          <a:noFill/>
          <a:ln w="2222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14" name="Двойные круглые скобки 13"/>
          <p:cNvSpPr/>
          <p:nvPr/>
        </p:nvSpPr>
        <p:spPr>
          <a:xfrm>
            <a:off x="129824" y="566589"/>
            <a:ext cx="4471891" cy="3984746"/>
          </a:xfrm>
          <a:prstGeom prst="bracketPair">
            <a:avLst>
              <a:gd name="adj" fmla="val 9406"/>
            </a:avLst>
          </a:prstGeom>
          <a:noFill/>
          <a:ln w="2222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70C0"/>
              </a:solidFill>
            </a:endParaRPr>
          </a:p>
        </p:txBody>
      </p:sp>
      <p:cxnSp>
        <p:nvCxnSpPr>
          <p:cNvPr id="33" name="Прямая со стрелкой 32"/>
          <p:cNvCxnSpPr/>
          <p:nvPr/>
        </p:nvCxnSpPr>
        <p:spPr>
          <a:xfrm>
            <a:off x="83823" y="2323318"/>
            <a:ext cx="203726" cy="0"/>
          </a:xfrm>
          <a:prstGeom prst="straightConnector1">
            <a:avLst/>
          </a:prstGeom>
          <a:ln w="2540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Блок-схема: узел 14"/>
          <p:cNvSpPr/>
          <p:nvPr/>
        </p:nvSpPr>
        <p:spPr>
          <a:xfrm>
            <a:off x="48673" y="914629"/>
            <a:ext cx="162302" cy="166165"/>
          </a:xfrm>
          <a:prstGeom prst="flowChartConnector">
            <a:avLst/>
          </a:prstGeom>
          <a:solidFill>
            <a:schemeClr val="bg1"/>
          </a:solidFill>
          <a:ln w="25400">
            <a:solidFill>
              <a:srgbClr val="0070C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cxnSp>
        <p:nvCxnSpPr>
          <p:cNvPr id="35" name="Прямая со стрелкой 34"/>
          <p:cNvCxnSpPr/>
          <p:nvPr/>
        </p:nvCxnSpPr>
        <p:spPr>
          <a:xfrm>
            <a:off x="83823" y="2935667"/>
            <a:ext cx="203726" cy="0"/>
          </a:xfrm>
          <a:prstGeom prst="straightConnector1">
            <a:avLst/>
          </a:prstGeom>
          <a:ln w="2540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>
            <a:off x="86893" y="2632871"/>
            <a:ext cx="203726" cy="0"/>
          </a:xfrm>
          <a:prstGeom prst="straightConnector1">
            <a:avLst/>
          </a:prstGeom>
          <a:ln w="2540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Блок-схема: узел 15"/>
          <p:cNvSpPr/>
          <p:nvPr/>
        </p:nvSpPr>
        <p:spPr>
          <a:xfrm>
            <a:off x="49961" y="1268310"/>
            <a:ext cx="162302" cy="166165"/>
          </a:xfrm>
          <a:prstGeom prst="flowChartConnector">
            <a:avLst/>
          </a:prstGeom>
          <a:solidFill>
            <a:schemeClr val="bg1"/>
          </a:solidFill>
          <a:ln w="25400">
            <a:solidFill>
              <a:srgbClr val="0070C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cxnSp>
        <p:nvCxnSpPr>
          <p:cNvPr id="36" name="Прямая со стрелкой 35"/>
          <p:cNvCxnSpPr/>
          <p:nvPr/>
        </p:nvCxnSpPr>
        <p:spPr>
          <a:xfrm>
            <a:off x="80330" y="3236427"/>
            <a:ext cx="203726" cy="0"/>
          </a:xfrm>
          <a:prstGeom prst="straightConnector1">
            <a:avLst/>
          </a:prstGeom>
          <a:ln w="2540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Блок-схема: узел 16"/>
          <p:cNvSpPr/>
          <p:nvPr/>
        </p:nvSpPr>
        <p:spPr>
          <a:xfrm>
            <a:off x="43308" y="1606781"/>
            <a:ext cx="162302" cy="166165"/>
          </a:xfrm>
          <a:prstGeom prst="flowChartConnector">
            <a:avLst/>
          </a:prstGeom>
          <a:solidFill>
            <a:schemeClr val="bg1"/>
          </a:solidFill>
          <a:ln w="25400">
            <a:solidFill>
              <a:srgbClr val="0070C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cxnSp>
        <p:nvCxnSpPr>
          <p:cNvPr id="37" name="Прямая со стрелкой 36"/>
          <p:cNvCxnSpPr/>
          <p:nvPr/>
        </p:nvCxnSpPr>
        <p:spPr>
          <a:xfrm>
            <a:off x="86893" y="3535730"/>
            <a:ext cx="203726" cy="0"/>
          </a:xfrm>
          <a:prstGeom prst="straightConnector1">
            <a:avLst/>
          </a:prstGeom>
          <a:ln w="2540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Блок-схема: узел 17"/>
          <p:cNvSpPr/>
          <p:nvPr/>
        </p:nvSpPr>
        <p:spPr>
          <a:xfrm>
            <a:off x="43308" y="1935766"/>
            <a:ext cx="162302" cy="166165"/>
          </a:xfrm>
          <a:prstGeom prst="flowChartConnector">
            <a:avLst/>
          </a:prstGeom>
          <a:solidFill>
            <a:schemeClr val="bg1"/>
          </a:solidFill>
          <a:ln w="25400">
            <a:solidFill>
              <a:srgbClr val="0070C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cxnSp>
        <p:nvCxnSpPr>
          <p:cNvPr id="38" name="Прямая со стрелкой 37"/>
          <p:cNvCxnSpPr/>
          <p:nvPr/>
        </p:nvCxnSpPr>
        <p:spPr>
          <a:xfrm>
            <a:off x="86893" y="3835033"/>
            <a:ext cx="203726" cy="0"/>
          </a:xfrm>
          <a:prstGeom prst="straightConnector1">
            <a:avLst/>
          </a:prstGeom>
          <a:ln w="2540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046" y="2054385"/>
            <a:ext cx="4572000" cy="2572716"/>
          </a:xfrm>
          <a:prstGeom prst="rect">
            <a:avLst/>
          </a:prstGeom>
          <a:effectLst>
            <a:softEdge rad="635000"/>
          </a:effectLst>
        </p:spPr>
      </p:pic>
      <p:cxnSp>
        <p:nvCxnSpPr>
          <p:cNvPr id="39" name="Прямая со стрелкой 38"/>
          <p:cNvCxnSpPr/>
          <p:nvPr/>
        </p:nvCxnSpPr>
        <p:spPr>
          <a:xfrm>
            <a:off x="88057" y="4134336"/>
            <a:ext cx="203726" cy="0"/>
          </a:xfrm>
          <a:prstGeom prst="straightConnector1">
            <a:avLst/>
          </a:prstGeom>
          <a:ln w="2540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Блок-схема: узел 18"/>
          <p:cNvSpPr/>
          <p:nvPr/>
        </p:nvSpPr>
        <p:spPr>
          <a:xfrm>
            <a:off x="45362" y="2240236"/>
            <a:ext cx="162302" cy="166165"/>
          </a:xfrm>
          <a:prstGeom prst="flowChartConnector">
            <a:avLst/>
          </a:prstGeom>
          <a:solidFill>
            <a:schemeClr val="bg1"/>
          </a:solidFill>
          <a:ln w="25400">
            <a:solidFill>
              <a:srgbClr val="0070C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0" name="Блок-схема: узел 19"/>
          <p:cNvSpPr/>
          <p:nvPr/>
        </p:nvSpPr>
        <p:spPr>
          <a:xfrm>
            <a:off x="43308" y="2547029"/>
            <a:ext cx="162302" cy="166165"/>
          </a:xfrm>
          <a:prstGeom prst="flowChartConnector">
            <a:avLst/>
          </a:prstGeom>
          <a:solidFill>
            <a:schemeClr val="bg1"/>
          </a:solidFill>
          <a:ln w="25400">
            <a:solidFill>
              <a:srgbClr val="0070C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cxnSp>
        <p:nvCxnSpPr>
          <p:cNvPr id="48" name="Прямая со стрелкой 47"/>
          <p:cNvCxnSpPr/>
          <p:nvPr/>
        </p:nvCxnSpPr>
        <p:spPr>
          <a:xfrm>
            <a:off x="3984157" y="6188421"/>
            <a:ext cx="203726" cy="0"/>
          </a:xfrm>
          <a:prstGeom prst="straightConnector1">
            <a:avLst/>
          </a:prstGeom>
          <a:ln w="2540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Блок-схема: узел 20"/>
          <p:cNvSpPr/>
          <p:nvPr/>
        </p:nvSpPr>
        <p:spPr>
          <a:xfrm>
            <a:off x="49961" y="2852585"/>
            <a:ext cx="162302" cy="166165"/>
          </a:xfrm>
          <a:prstGeom prst="flowChartConnector">
            <a:avLst/>
          </a:prstGeom>
          <a:solidFill>
            <a:schemeClr val="bg1"/>
          </a:solidFill>
          <a:ln w="25400">
            <a:solidFill>
              <a:srgbClr val="0070C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cxnSp>
        <p:nvCxnSpPr>
          <p:cNvPr id="47" name="Прямая со стрелкой 46"/>
          <p:cNvCxnSpPr/>
          <p:nvPr/>
        </p:nvCxnSpPr>
        <p:spPr>
          <a:xfrm>
            <a:off x="3988587" y="5962095"/>
            <a:ext cx="203726" cy="0"/>
          </a:xfrm>
          <a:prstGeom prst="straightConnector1">
            <a:avLst/>
          </a:prstGeom>
          <a:ln w="2540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/>
          <p:nvPr/>
        </p:nvCxnSpPr>
        <p:spPr>
          <a:xfrm>
            <a:off x="3984157" y="5735770"/>
            <a:ext cx="203726" cy="0"/>
          </a:xfrm>
          <a:prstGeom prst="straightConnector1">
            <a:avLst/>
          </a:prstGeom>
          <a:ln w="2540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Блок-схема: узел 21"/>
          <p:cNvSpPr/>
          <p:nvPr/>
        </p:nvSpPr>
        <p:spPr>
          <a:xfrm>
            <a:off x="43308" y="3153345"/>
            <a:ext cx="162302" cy="166165"/>
          </a:xfrm>
          <a:prstGeom prst="flowChartConnector">
            <a:avLst/>
          </a:prstGeom>
          <a:solidFill>
            <a:schemeClr val="bg1"/>
          </a:solidFill>
          <a:ln w="25400">
            <a:solidFill>
              <a:srgbClr val="0070C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3" name="Блок-схема: узел 22"/>
          <p:cNvSpPr/>
          <p:nvPr/>
        </p:nvSpPr>
        <p:spPr>
          <a:xfrm>
            <a:off x="44018" y="3452648"/>
            <a:ext cx="162302" cy="166165"/>
          </a:xfrm>
          <a:prstGeom prst="flowChartConnector">
            <a:avLst/>
          </a:prstGeom>
          <a:solidFill>
            <a:schemeClr val="bg1"/>
          </a:solidFill>
          <a:ln w="25400">
            <a:solidFill>
              <a:srgbClr val="0070C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4" name="Блок-схема: узел 23"/>
          <p:cNvSpPr/>
          <p:nvPr/>
        </p:nvSpPr>
        <p:spPr>
          <a:xfrm>
            <a:off x="43308" y="3751951"/>
            <a:ext cx="162302" cy="166165"/>
          </a:xfrm>
          <a:prstGeom prst="flowChartConnector">
            <a:avLst/>
          </a:prstGeom>
          <a:solidFill>
            <a:schemeClr val="bg1"/>
          </a:solidFill>
          <a:ln w="25400">
            <a:solidFill>
              <a:srgbClr val="0070C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5" name="Блок-схема: узел 24"/>
          <p:cNvSpPr/>
          <p:nvPr/>
        </p:nvSpPr>
        <p:spPr>
          <a:xfrm>
            <a:off x="49961" y="4051254"/>
            <a:ext cx="162302" cy="166165"/>
          </a:xfrm>
          <a:prstGeom prst="flowChartConnector">
            <a:avLst/>
          </a:prstGeom>
          <a:solidFill>
            <a:schemeClr val="bg1"/>
          </a:solidFill>
          <a:ln w="25400">
            <a:solidFill>
              <a:srgbClr val="0070C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6" name="Блок-схема: узел 25"/>
          <p:cNvSpPr/>
          <p:nvPr/>
        </p:nvSpPr>
        <p:spPr>
          <a:xfrm>
            <a:off x="3952318" y="5879013"/>
            <a:ext cx="162302" cy="166165"/>
          </a:xfrm>
          <a:prstGeom prst="flowChartConnector">
            <a:avLst/>
          </a:prstGeom>
          <a:solidFill>
            <a:schemeClr val="bg1"/>
          </a:solidFill>
          <a:ln w="25400">
            <a:solidFill>
              <a:srgbClr val="0070C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7" name="Блок-схема: узел 26"/>
          <p:cNvSpPr/>
          <p:nvPr/>
        </p:nvSpPr>
        <p:spPr>
          <a:xfrm>
            <a:off x="3950680" y="6105339"/>
            <a:ext cx="162302" cy="166165"/>
          </a:xfrm>
          <a:prstGeom prst="flowChartConnector">
            <a:avLst/>
          </a:prstGeom>
          <a:solidFill>
            <a:schemeClr val="bg1"/>
          </a:solidFill>
          <a:ln w="25400">
            <a:solidFill>
              <a:srgbClr val="0070C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8" name="Блок-схема: узел 27"/>
          <p:cNvSpPr/>
          <p:nvPr/>
        </p:nvSpPr>
        <p:spPr>
          <a:xfrm>
            <a:off x="3952913" y="5652688"/>
            <a:ext cx="162302" cy="166165"/>
          </a:xfrm>
          <a:prstGeom prst="flowChartConnector">
            <a:avLst/>
          </a:prstGeom>
          <a:solidFill>
            <a:schemeClr val="bg1"/>
          </a:solidFill>
          <a:ln w="25400">
            <a:solidFill>
              <a:srgbClr val="0070C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40" name="Прямоугольник 39"/>
          <p:cNvSpPr/>
          <p:nvPr/>
        </p:nvSpPr>
        <p:spPr>
          <a:xfrm>
            <a:off x="303565" y="1874192"/>
            <a:ext cx="307173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200" dirty="0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3 учреждения в сфере культуры и искусства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297491" y="2467149"/>
            <a:ext cx="196374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200" dirty="0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6 дошкольных учреждений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284664" y="2754376"/>
            <a:ext cx="270978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200" dirty="0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6 средних общеобразовательных школ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284056" y="3374807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1200" dirty="0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Филиал КУ «Центр социальных выплат Югры»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297491" y="3688942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1200" dirty="0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Комплексный центр социального обслуживания «Гелиос»</a:t>
            </a:r>
          </a:p>
        </p:txBody>
      </p:sp>
      <p:cxnSp>
        <p:nvCxnSpPr>
          <p:cNvPr id="49" name="Прямая соединительная линия 48"/>
          <p:cNvCxnSpPr/>
          <p:nvPr/>
        </p:nvCxnSpPr>
        <p:spPr>
          <a:xfrm>
            <a:off x="457200" y="4551335"/>
            <a:ext cx="3812112" cy="0"/>
          </a:xfrm>
          <a:prstGeom prst="line">
            <a:avLst/>
          </a:prstGeom>
          <a:ln w="2222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>
            <a:off x="4148358" y="6709707"/>
            <a:ext cx="4386042" cy="0"/>
          </a:xfrm>
          <a:prstGeom prst="line">
            <a:avLst/>
          </a:prstGeom>
          <a:ln w="2222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938999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76149" y="1680"/>
            <a:ext cx="46489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Транспортная инфраструктура города</a:t>
            </a:r>
            <a:endParaRPr lang="ru-RU" sz="2000" b="1" dirty="0">
              <a:solidFill>
                <a:srgbClr val="002060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8188" y="-182358"/>
            <a:ext cx="1171591" cy="126674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9" y="451013"/>
            <a:ext cx="4191000" cy="3126497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-77819" y="715052"/>
            <a:ext cx="7553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900" b="1" dirty="0">
                <a:solidFill>
                  <a:prstClr val="black"/>
                </a:solidFill>
                <a:cs typeface="Times New Roman" panose="02020603050405020304" pitchFamily="18" charset="0"/>
              </a:rPr>
              <a:t>Основан в </a:t>
            </a:r>
            <a:endParaRPr lang="ru-RU" sz="900" b="1" dirty="0" smtClean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lvl="0" algn="ctr"/>
            <a:r>
              <a:rPr lang="ru-RU" sz="9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1990 </a:t>
            </a:r>
            <a:r>
              <a:rPr lang="ru-RU" sz="900" b="1" dirty="0">
                <a:solidFill>
                  <a:prstClr val="black"/>
                </a:solidFill>
                <a:cs typeface="Times New Roman" panose="02020603050405020304" pitchFamily="18" charset="0"/>
              </a:rPr>
              <a:t>году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36737" y="604957"/>
            <a:ext cx="434340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ru-RU" sz="15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Железнодорожная </a:t>
            </a:r>
            <a:r>
              <a:rPr lang="ru-RU" sz="1500" dirty="0">
                <a:ea typeface="Verdana" panose="020B0604030504040204" pitchFamily="34" charset="0"/>
                <a:cs typeface="Times New Roman" panose="02020603050405020304" pitchFamily="18" charset="0"/>
              </a:rPr>
              <a:t>станция </a:t>
            </a:r>
            <a:r>
              <a:rPr lang="ru-RU" sz="1500" dirty="0" err="1" smtClean="0">
                <a:ea typeface="Verdana" panose="020B0604030504040204" pitchFamily="34" charset="0"/>
                <a:cs typeface="Times New Roman" panose="02020603050405020304" pitchFamily="18" charset="0"/>
              </a:rPr>
              <a:t>Пыть-Ях</a:t>
            </a:r>
            <a:r>
              <a:rPr lang="ru-RU" sz="15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 является первой станцией при </a:t>
            </a:r>
            <a:r>
              <a:rPr lang="ru-RU" sz="1500" dirty="0">
                <a:ea typeface="Verdana" panose="020B0604030504040204" pitchFamily="34" charset="0"/>
                <a:cs typeface="Times New Roman" panose="02020603050405020304" pitchFamily="18" charset="0"/>
              </a:rPr>
              <a:t>въезде в автономный </a:t>
            </a:r>
            <a:r>
              <a:rPr lang="ru-RU" sz="15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округ, и </a:t>
            </a:r>
            <a:r>
              <a:rPr lang="ru-RU" sz="1500" dirty="0">
                <a:ea typeface="Verdana" panose="020B0604030504040204" pitchFamily="34" charset="0"/>
                <a:cs typeface="Times New Roman" panose="02020603050405020304" pitchFamily="18" charset="0"/>
              </a:rPr>
              <a:t>одной из крупных грузовых </a:t>
            </a:r>
            <a:r>
              <a:rPr lang="ru-RU" sz="15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станций. Имеет </a:t>
            </a:r>
            <a:r>
              <a:rPr lang="ru-RU" sz="1500" dirty="0">
                <a:ea typeface="Verdana" panose="020B0604030504040204" pitchFamily="34" charset="0"/>
                <a:cs typeface="Times New Roman" panose="02020603050405020304" pitchFamily="18" charset="0"/>
              </a:rPr>
              <a:t>значительное количество тупиков, площадок для разгрузки, контейнерную станцию. </a:t>
            </a:r>
            <a:endParaRPr lang="ru-RU" sz="1500" dirty="0" smtClean="0"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5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	Транспортная железнодорожная ветвь относится к Свердловской </a:t>
            </a:r>
            <a:r>
              <a:rPr lang="ru-RU" sz="1500" dirty="0">
                <a:ea typeface="Verdana" panose="020B0604030504040204" pitchFamily="34" charset="0"/>
                <a:cs typeface="Times New Roman" panose="02020603050405020304" pitchFamily="18" charset="0"/>
              </a:rPr>
              <a:t>железной </a:t>
            </a:r>
            <a:r>
              <a:rPr lang="ru-RU" sz="15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дороге. </a:t>
            </a:r>
            <a:endParaRPr lang="ru-RU" sz="1500" dirty="0"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447106" y="2277570"/>
            <a:ext cx="455067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ru-RU" sz="15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Пыть-Яхский </a:t>
            </a:r>
            <a:r>
              <a:rPr lang="ru-RU" sz="1500" dirty="0">
                <a:ea typeface="Verdana" panose="020B0604030504040204" pitchFamily="34" charset="0"/>
                <a:cs typeface="Times New Roman" panose="02020603050405020304" pitchFamily="18" charset="0"/>
              </a:rPr>
              <a:t>железнодорожный вокзал построен в 1988г</a:t>
            </a:r>
            <a:r>
              <a:rPr lang="ru-RU" sz="15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.</a:t>
            </a:r>
          </a:p>
          <a:p>
            <a:pPr lvl="0" indent="457200" algn="just"/>
            <a:r>
              <a:rPr lang="ru-RU" sz="15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Ведутся работы по строительству нового здания вокзала Пыть-Ях и реконструкции привокзальной инфраструктуры. В 2023 году планируется завершить </a:t>
            </a:r>
            <a:r>
              <a:rPr lang="en-US" sz="15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I</a:t>
            </a:r>
            <a:r>
              <a:rPr lang="ru-RU" sz="1500" dirty="0"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5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этап проекта – строительство административно-бытового здания с помещениями узла связи.</a:t>
            </a:r>
            <a:endParaRPr lang="ru-RU" sz="1500" dirty="0"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74879" y="3866215"/>
            <a:ext cx="255477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5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Через </a:t>
            </a:r>
            <a:r>
              <a:rPr lang="ru-RU" sz="1500" dirty="0">
                <a:ea typeface="Verdana" panose="020B0604030504040204" pitchFamily="34" charset="0"/>
                <a:cs typeface="Times New Roman" panose="02020603050405020304" pitchFamily="18" charset="0"/>
              </a:rPr>
              <a:t>город Пыть-Ях </a:t>
            </a:r>
            <a:r>
              <a:rPr lang="ru-RU" sz="15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проходит часть </a:t>
            </a:r>
            <a:r>
              <a:rPr lang="ru-RU" sz="1500" dirty="0">
                <a:ea typeface="Verdana" panose="020B0604030504040204" pitchFamily="34" charset="0"/>
                <a:cs typeface="Times New Roman" panose="02020603050405020304" pitchFamily="18" charset="0"/>
              </a:rPr>
              <a:t>федеральной </a:t>
            </a:r>
            <a:r>
              <a:rPr lang="ru-RU" sz="15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автомобильной трассы</a:t>
            </a:r>
            <a:r>
              <a:rPr lang="ru-RU" sz="1500" b="1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endParaRPr lang="ru-RU" sz="1500" dirty="0"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129459" y="5191062"/>
            <a:ext cx="6548249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20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	</a:t>
            </a:r>
            <a:r>
              <a:rPr lang="ru-RU" sz="15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Протяженность </a:t>
            </a:r>
            <a:r>
              <a:rPr lang="ru-RU" sz="1500" dirty="0">
                <a:ea typeface="Verdana" panose="020B0604030504040204" pitchFamily="34" charset="0"/>
                <a:cs typeface="Times New Roman" panose="02020603050405020304" pitchFamily="18" charset="0"/>
              </a:rPr>
              <a:t>улично-дорожной сети общего пользования на территории города составляет </a:t>
            </a:r>
            <a:r>
              <a:rPr lang="ru-RU" sz="15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77,9 </a:t>
            </a:r>
            <a:r>
              <a:rPr lang="ru-RU" sz="1500" dirty="0">
                <a:ea typeface="Verdana" panose="020B0604030504040204" pitchFamily="34" charset="0"/>
                <a:cs typeface="Times New Roman" panose="02020603050405020304" pitchFamily="18" charset="0"/>
              </a:rPr>
              <a:t>км, из них </a:t>
            </a:r>
            <a:r>
              <a:rPr lang="ru-RU" sz="15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59,6 </a:t>
            </a:r>
            <a:r>
              <a:rPr lang="ru-RU" sz="1500" dirty="0">
                <a:ea typeface="Verdana" panose="020B0604030504040204" pitchFamily="34" charset="0"/>
                <a:cs typeface="Times New Roman" panose="02020603050405020304" pitchFamily="18" charset="0"/>
              </a:rPr>
              <a:t>км с твердым покрытием. </a:t>
            </a:r>
          </a:p>
          <a:p>
            <a:pPr lvl="0" algn="just"/>
            <a:r>
              <a:rPr lang="ru-RU" sz="1500" dirty="0">
                <a:ea typeface="Verdana" panose="020B0604030504040204" pitchFamily="34" charset="0"/>
                <a:cs typeface="Times New Roman" panose="02020603050405020304" pitchFamily="18" charset="0"/>
              </a:rPr>
              <a:t>	</a:t>
            </a:r>
            <a:r>
              <a:rPr lang="ru-RU" sz="15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Общая протяженность освещенных улиц, проездов составляет 76,1 км линий электропередач. </a:t>
            </a:r>
            <a:r>
              <a:rPr lang="ru-RU" sz="1500" dirty="0" smtClean="0">
                <a:solidFill>
                  <a:srgbClr val="FF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500" spc="-10" dirty="0" smtClean="0">
                <a:solidFill>
                  <a:srgbClr val="FF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</a:p>
          <a:p>
            <a:pPr lvl="0" algn="just"/>
            <a:r>
              <a:rPr lang="ru-RU" sz="1500" spc="-10" dirty="0">
                <a:ea typeface="Verdana" panose="020B0604030504040204" pitchFamily="34" charset="0"/>
                <a:cs typeface="Times New Roman" panose="02020603050405020304" pitchFamily="18" charset="0"/>
              </a:rPr>
              <a:t>	</a:t>
            </a:r>
            <a:endParaRPr lang="ru-RU" sz="1500" dirty="0">
              <a:solidFill>
                <a:srgbClr val="FF0000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Двойные круглые скобки 18"/>
          <p:cNvSpPr/>
          <p:nvPr/>
        </p:nvSpPr>
        <p:spPr>
          <a:xfrm>
            <a:off x="407904" y="3781212"/>
            <a:ext cx="2632042" cy="889825"/>
          </a:xfrm>
          <a:prstGeom prst="bracketPair">
            <a:avLst>
              <a:gd name="adj" fmla="val 24951"/>
            </a:avLst>
          </a:prstGeom>
          <a:ln w="2222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614313" y="4671037"/>
            <a:ext cx="2205087" cy="0"/>
          </a:xfrm>
          <a:prstGeom prst="line">
            <a:avLst/>
          </a:prstGeom>
          <a:ln w="2222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599578" y="3781212"/>
            <a:ext cx="2219822" cy="0"/>
          </a:xfrm>
          <a:prstGeom prst="line">
            <a:avLst/>
          </a:prstGeom>
          <a:ln w="2222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Прямоугольник 35"/>
          <p:cNvSpPr/>
          <p:nvPr/>
        </p:nvSpPr>
        <p:spPr>
          <a:xfrm>
            <a:off x="2957854" y="4141697"/>
            <a:ext cx="18936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Verdana" panose="020B0604030504040204" pitchFamily="34" charset="0"/>
                <a:cs typeface="Times New Roman" panose="02020603050405020304" pitchFamily="18" charset="0"/>
              </a:rPr>
              <a:t>Участок 699-700 км. трассы Тюмень- Ханты-Мансийск </a:t>
            </a:r>
            <a:endParaRPr lang="ru-RU" sz="1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11" name="Выгнутая вверх стрелка 10"/>
          <p:cNvSpPr/>
          <p:nvPr/>
        </p:nvSpPr>
        <p:spPr>
          <a:xfrm rot="1765658">
            <a:off x="2636964" y="3567398"/>
            <a:ext cx="939913" cy="368874"/>
          </a:xfrm>
          <a:prstGeom prst="curvedDownArrow">
            <a:avLst/>
          </a:prstGeom>
          <a:solidFill>
            <a:srgbClr val="002060"/>
          </a:solidFill>
          <a:ln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135" y="619241"/>
            <a:ext cx="287783" cy="287783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027" y="2304343"/>
            <a:ext cx="287783" cy="28778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962" y="5180178"/>
            <a:ext cx="287783" cy="28778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18" y="4366178"/>
            <a:ext cx="694721" cy="694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3986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66918" y="17612"/>
            <a:ext cx="48101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Коммунальная инфраструктура города </a:t>
            </a:r>
            <a:endParaRPr lang="ru-RU" sz="2000" b="1" dirty="0">
              <a:solidFill>
                <a:srgbClr val="002060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4025" y="-170503"/>
            <a:ext cx="1167801" cy="118629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35503" y="646462"/>
            <a:ext cx="7809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8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ru-RU" sz="9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Основан </a:t>
            </a:r>
            <a:r>
              <a:rPr lang="ru-RU" sz="900" b="1" dirty="0">
                <a:solidFill>
                  <a:prstClr val="black"/>
                </a:solidFill>
                <a:cs typeface="Times New Roman" panose="02020603050405020304" pitchFamily="18" charset="0"/>
              </a:rPr>
              <a:t>в </a:t>
            </a:r>
          </a:p>
          <a:p>
            <a:pPr lvl="0" algn="ctr"/>
            <a:r>
              <a:rPr lang="ru-RU" sz="9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1990 </a:t>
            </a:r>
            <a:r>
              <a:rPr lang="ru-RU" sz="900" b="1" dirty="0">
                <a:solidFill>
                  <a:prstClr val="black"/>
                </a:solidFill>
                <a:cs typeface="Times New Roman" panose="02020603050405020304" pitchFamily="18" charset="0"/>
              </a:rPr>
              <a:t>году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968483" y="655877"/>
            <a:ext cx="494451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/>
            <a:r>
              <a:rPr lang="ru-RU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ru-RU" sz="15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Теплоснабжение: </a:t>
            </a:r>
            <a:r>
              <a:rPr lang="en-US" sz="15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8 </a:t>
            </a:r>
            <a:r>
              <a:rPr lang="ru-RU" sz="15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котельных суммарной мощностью 323,6 Гкал/час</a:t>
            </a:r>
          </a:p>
          <a:p>
            <a:pPr lvl="1" algn="just"/>
            <a:endParaRPr lang="ru-RU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2362200" y="2057400"/>
            <a:ext cx="205505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477" y="461092"/>
            <a:ext cx="4821354" cy="2712012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0" y="2907123"/>
            <a:ext cx="88853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/>
            <a:r>
              <a:rPr lang="ru-RU" sz="15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2 системы водоотведения:</a:t>
            </a:r>
            <a:endParaRPr lang="ru-RU" sz="1500" dirty="0"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ru-RU" sz="1500" dirty="0">
                <a:ea typeface="Verdana" panose="020B0604030504040204" pitchFamily="34" charset="0"/>
                <a:cs typeface="Times New Roman" panose="02020603050405020304" pitchFamily="18" charset="0"/>
              </a:rPr>
              <a:t>о</a:t>
            </a:r>
            <a:r>
              <a:rPr lang="ru-RU" sz="15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сновная </a:t>
            </a:r>
            <a:r>
              <a:rPr lang="ru-RU" sz="1500" dirty="0">
                <a:ea typeface="Verdana" panose="020B0604030504040204" pitchFamily="34" charset="0"/>
                <a:cs typeface="Times New Roman" panose="02020603050405020304" pitchFamily="18" charset="0"/>
              </a:rPr>
              <a:t>сеть включает в себя сеть самотечных и напорных трубопроводов канализации, </a:t>
            </a:r>
            <a:r>
              <a:rPr lang="ru-RU" sz="15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10 </a:t>
            </a:r>
            <a:r>
              <a:rPr lang="ru-RU" sz="1500" dirty="0">
                <a:ea typeface="Verdana" panose="020B0604030504040204" pitchFamily="34" charset="0"/>
                <a:cs typeface="Times New Roman" panose="02020603050405020304" pitchFamily="18" charset="0"/>
              </a:rPr>
              <a:t>КНС и </a:t>
            </a:r>
            <a:r>
              <a:rPr lang="ru-RU" sz="15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2 комплекса </a:t>
            </a:r>
            <a:r>
              <a:rPr lang="ru-RU" sz="1500" dirty="0">
                <a:ea typeface="Verdana" panose="020B0604030504040204" pitchFamily="34" charset="0"/>
                <a:cs typeface="Times New Roman" panose="02020603050405020304" pitchFamily="18" charset="0"/>
              </a:rPr>
              <a:t>канализационных очистных </a:t>
            </a:r>
            <a:r>
              <a:rPr lang="ru-RU" sz="15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сооружений</a:t>
            </a:r>
          </a:p>
          <a:p>
            <a:pPr lvl="0" algn="just"/>
            <a:endParaRPr lang="ru-RU" sz="1500" dirty="0"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ru-RU" sz="1600" dirty="0"/>
              <a:t>Микрорайон 7 ТСЖ «Факел» имеет собственные локальные сети водоотведения и очистные сооружения канализации (КОС-1000), которые эксплуатируются инженерными службами Южно-</a:t>
            </a:r>
            <a:r>
              <a:rPr lang="ru-RU" sz="1600" dirty="0" err="1"/>
              <a:t>Балыкского</a:t>
            </a:r>
            <a:r>
              <a:rPr lang="ru-RU" sz="1600" dirty="0"/>
              <a:t> газоперерабатывающего комплекса.</a:t>
            </a:r>
            <a:endParaRPr lang="ru-RU" sz="1500" dirty="0" smtClean="0"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968483" y="1466815"/>
            <a:ext cx="5023757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/>
            <a:r>
              <a:rPr lang="ru-RU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ru-RU" sz="15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Водоснабжение (централизованное): подземные воды Атлымского </a:t>
            </a:r>
            <a:r>
              <a:rPr lang="ru-RU" sz="1500" dirty="0">
                <a:ea typeface="Verdana" panose="020B0604030504040204" pitchFamily="34" charset="0"/>
                <a:cs typeface="Times New Roman" panose="02020603050405020304" pitchFamily="18" charset="0"/>
              </a:rPr>
              <a:t>водоносного горизонта Пыть-Яхского </a:t>
            </a:r>
            <a:r>
              <a:rPr lang="ru-RU" sz="15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месторождения </a:t>
            </a:r>
          </a:p>
        </p:txBody>
      </p:sp>
      <p:grpSp>
        <p:nvGrpSpPr>
          <p:cNvPr id="14" name="Группа 13"/>
          <p:cNvGrpSpPr/>
          <p:nvPr/>
        </p:nvGrpSpPr>
        <p:grpSpPr>
          <a:xfrm>
            <a:off x="595550" y="4690685"/>
            <a:ext cx="3142736" cy="1996818"/>
            <a:chOff x="831503" y="1428414"/>
            <a:chExt cx="3603733" cy="2989788"/>
          </a:xfrm>
        </p:grpSpPr>
        <p:sp>
          <p:nvSpPr>
            <p:cNvPr id="17" name="TextBox 16"/>
            <p:cNvSpPr txBox="1"/>
            <p:nvPr/>
          </p:nvSpPr>
          <p:spPr>
            <a:xfrm>
              <a:off x="1453118" y="2757565"/>
              <a:ext cx="2329737" cy="635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sz="1200" b="1" dirty="0" smtClean="0">
                  <a:solidFill>
                    <a:srgbClr val="002060"/>
                  </a:solidFill>
                </a:rPr>
                <a:t>23,9</a:t>
              </a:r>
              <a:r>
                <a:rPr lang="ru-RU" sz="1200" dirty="0" smtClean="0">
                  <a:solidFill>
                    <a:srgbClr val="002060"/>
                  </a:solidFill>
                </a:rPr>
                <a:t> </a:t>
              </a:r>
              <a:r>
                <a:rPr lang="ru-RU" sz="1200" b="1" dirty="0" smtClean="0">
                  <a:solidFill>
                    <a:srgbClr val="0479CD"/>
                  </a:solidFill>
                </a:rPr>
                <a:t>тыс. горожан </a:t>
              </a:r>
            </a:p>
            <a:p>
              <a:pPr>
                <a:lnSpc>
                  <a:spcPct val="90000"/>
                </a:lnSpc>
              </a:pPr>
              <a:r>
                <a:rPr lang="ru-RU" sz="1200" b="1" dirty="0" smtClean="0">
                  <a:solidFill>
                    <a:srgbClr val="0479CD"/>
                  </a:solidFill>
                </a:rPr>
                <a:t>обеспечены чистой водой</a:t>
              </a:r>
              <a:endParaRPr lang="ru-RU" sz="1200" b="1" dirty="0">
                <a:solidFill>
                  <a:srgbClr val="0479CD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453117" y="3414244"/>
              <a:ext cx="2596226" cy="635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sz="1200" b="1" dirty="0" smtClean="0">
                  <a:solidFill>
                    <a:srgbClr val="002060"/>
                  </a:solidFill>
                </a:rPr>
                <a:t>12 000 м3/сутки </a:t>
              </a:r>
              <a:r>
                <a:rPr lang="ru-RU" sz="1200" b="1" dirty="0" smtClean="0">
                  <a:solidFill>
                    <a:srgbClr val="0479CD"/>
                  </a:solidFill>
                </a:rPr>
                <a:t>производительность объекта</a:t>
              </a:r>
              <a:endParaRPr lang="ru-RU" sz="1200" b="1" dirty="0">
                <a:solidFill>
                  <a:srgbClr val="002060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677007" y="1428414"/>
              <a:ext cx="2032545" cy="6359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ru-RU" sz="1200" b="1" dirty="0" smtClean="0">
                  <a:solidFill>
                    <a:srgbClr val="0479CD"/>
                  </a:solidFill>
                </a:rPr>
                <a:t>Региональный проект </a:t>
              </a:r>
            </a:p>
            <a:p>
              <a:pPr algn="ctr">
                <a:lnSpc>
                  <a:spcPct val="90000"/>
                </a:lnSpc>
              </a:pPr>
              <a:r>
                <a:rPr lang="ru-RU" sz="1200" b="1" dirty="0" smtClean="0">
                  <a:solidFill>
                    <a:srgbClr val="0479CD"/>
                  </a:solidFill>
                </a:rPr>
                <a:t>«Чистая вода»</a:t>
              </a:r>
              <a:endParaRPr lang="ru-RU" sz="1200" b="1" dirty="0">
                <a:solidFill>
                  <a:srgbClr val="0479CD"/>
                </a:solidFill>
              </a:endParaRPr>
            </a:p>
          </p:txBody>
        </p:sp>
        <p:grpSp>
          <p:nvGrpSpPr>
            <p:cNvPr id="21" name="Группа 20"/>
            <p:cNvGrpSpPr/>
            <p:nvPr/>
          </p:nvGrpSpPr>
          <p:grpSpPr>
            <a:xfrm>
              <a:off x="940134" y="1694777"/>
              <a:ext cx="3495102" cy="2723425"/>
              <a:chOff x="818575" y="1831136"/>
              <a:chExt cx="3975717" cy="2430360"/>
            </a:xfrm>
          </p:grpSpPr>
          <p:sp>
            <p:nvSpPr>
              <p:cNvPr id="29" name="Двойные круглые скобки 28"/>
              <p:cNvSpPr/>
              <p:nvPr/>
            </p:nvSpPr>
            <p:spPr>
              <a:xfrm>
                <a:off x="818575" y="1831136"/>
                <a:ext cx="3975717" cy="2425826"/>
              </a:xfrm>
              <a:prstGeom prst="bracketPair">
                <a:avLst>
                  <a:gd name="adj" fmla="val 24951"/>
                </a:avLst>
              </a:prstGeom>
              <a:ln w="2222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30" name="Прямая соединительная линия 29"/>
              <p:cNvCxnSpPr/>
              <p:nvPr/>
            </p:nvCxnSpPr>
            <p:spPr>
              <a:xfrm>
                <a:off x="1359339" y="4256962"/>
                <a:ext cx="2894188" cy="4534"/>
              </a:xfrm>
              <a:prstGeom prst="line">
                <a:avLst/>
              </a:prstGeom>
              <a:ln w="2222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Блок-схема: узел 21"/>
            <p:cNvSpPr/>
            <p:nvPr/>
          </p:nvSpPr>
          <p:spPr>
            <a:xfrm>
              <a:off x="850017" y="2249600"/>
              <a:ext cx="216024" cy="221165"/>
            </a:xfrm>
            <a:prstGeom prst="flowChartConnector">
              <a:avLst/>
            </a:prstGeom>
            <a:solidFill>
              <a:schemeClr val="bg1"/>
            </a:solidFill>
            <a:ln w="25400">
              <a:solidFill>
                <a:srgbClr val="0070C2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cxnSp>
          <p:nvCxnSpPr>
            <p:cNvPr id="24" name="Прямая со стрелкой 23"/>
            <p:cNvCxnSpPr/>
            <p:nvPr/>
          </p:nvCxnSpPr>
          <p:spPr>
            <a:xfrm>
              <a:off x="1066041" y="2360184"/>
              <a:ext cx="252028" cy="0"/>
            </a:xfrm>
            <a:prstGeom prst="straightConnector1">
              <a:avLst/>
            </a:prstGeom>
            <a:ln w="25400">
              <a:solidFill>
                <a:srgbClr val="00206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Блок-схема: узел 24"/>
            <p:cNvSpPr/>
            <p:nvPr/>
          </p:nvSpPr>
          <p:spPr>
            <a:xfrm>
              <a:off x="837828" y="2943366"/>
              <a:ext cx="216024" cy="221165"/>
            </a:xfrm>
            <a:prstGeom prst="flowChartConnector">
              <a:avLst/>
            </a:prstGeom>
            <a:solidFill>
              <a:schemeClr val="bg1"/>
            </a:solidFill>
            <a:ln w="25400">
              <a:solidFill>
                <a:srgbClr val="0070C2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cxnSp>
          <p:nvCxnSpPr>
            <p:cNvPr id="26" name="Прямая со стрелкой 25"/>
            <p:cNvCxnSpPr/>
            <p:nvPr/>
          </p:nvCxnSpPr>
          <p:spPr>
            <a:xfrm>
              <a:off x="1053852" y="3053950"/>
              <a:ext cx="252028" cy="0"/>
            </a:xfrm>
            <a:prstGeom prst="straightConnector1">
              <a:avLst/>
            </a:prstGeom>
            <a:ln w="25400">
              <a:solidFill>
                <a:srgbClr val="00206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Блок-схема: узел 26"/>
            <p:cNvSpPr/>
            <p:nvPr/>
          </p:nvSpPr>
          <p:spPr>
            <a:xfrm>
              <a:off x="831503" y="3583429"/>
              <a:ext cx="216024" cy="221166"/>
            </a:xfrm>
            <a:prstGeom prst="flowChartConnector">
              <a:avLst/>
            </a:prstGeom>
            <a:solidFill>
              <a:schemeClr val="bg1"/>
            </a:solidFill>
            <a:ln w="25400">
              <a:solidFill>
                <a:srgbClr val="0070C2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cxnSp>
          <p:nvCxnSpPr>
            <p:cNvPr id="28" name="Прямая со стрелкой 27"/>
            <p:cNvCxnSpPr/>
            <p:nvPr/>
          </p:nvCxnSpPr>
          <p:spPr>
            <a:xfrm>
              <a:off x="1042381" y="3694011"/>
              <a:ext cx="252028" cy="0"/>
            </a:xfrm>
            <a:prstGeom prst="straightConnector1">
              <a:avLst/>
            </a:prstGeom>
            <a:ln w="25400">
              <a:solidFill>
                <a:srgbClr val="00206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827" y="3915860"/>
            <a:ext cx="4560211" cy="2965546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1" name="Двойные круглые скобки 30"/>
          <p:cNvSpPr/>
          <p:nvPr/>
        </p:nvSpPr>
        <p:spPr>
          <a:xfrm>
            <a:off x="6880679" y="2094888"/>
            <a:ext cx="1600201" cy="613277"/>
          </a:xfrm>
          <a:prstGeom prst="bracketPair">
            <a:avLst>
              <a:gd name="adj" fmla="val 24951"/>
            </a:avLst>
          </a:prstGeom>
          <a:ln w="2222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6629731" y="2171761"/>
            <a:ext cx="215831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>
                <a:ln w="0"/>
                <a:ea typeface="Verdana" panose="020B0604030504040204" pitchFamily="34" charset="0"/>
                <a:cs typeface="Times New Roman" panose="02020603050405020304" pitchFamily="18" charset="0"/>
              </a:rPr>
              <a:t>Протяженность сетей водоснабжения </a:t>
            </a:r>
            <a:r>
              <a:rPr lang="ru-RU" sz="1100" dirty="0" smtClean="0">
                <a:ln w="0"/>
                <a:ea typeface="Verdana" panose="020B0604030504040204" pitchFamily="34" charset="0"/>
                <a:cs typeface="Times New Roman" panose="02020603050405020304" pitchFamily="18" charset="0"/>
              </a:rPr>
              <a:t>85,37 </a:t>
            </a:r>
            <a:r>
              <a:rPr lang="ru-RU" sz="1100" dirty="0">
                <a:ln w="0"/>
                <a:ea typeface="Verdana" panose="020B0604030504040204" pitchFamily="34" charset="0"/>
                <a:cs typeface="Times New Roman" panose="02020603050405020304" pitchFamily="18" charset="0"/>
              </a:rPr>
              <a:t>км.</a:t>
            </a: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 flipV="1">
            <a:off x="7033079" y="2706273"/>
            <a:ext cx="1295400" cy="3786"/>
          </a:xfrm>
          <a:prstGeom prst="line">
            <a:avLst/>
          </a:prstGeom>
          <a:ln w="2222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7033079" y="2094888"/>
            <a:ext cx="1295400" cy="0"/>
          </a:xfrm>
          <a:prstGeom prst="line">
            <a:avLst/>
          </a:prstGeom>
          <a:ln w="2222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573" y="2092994"/>
            <a:ext cx="511360" cy="511360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545902" y="5155402"/>
            <a:ext cx="2986852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200" b="1" dirty="0" smtClean="0">
                <a:solidFill>
                  <a:srgbClr val="002060"/>
                </a:solidFill>
              </a:rPr>
              <a:t>«ВОС-3 (реконструкция)» </a:t>
            </a:r>
          </a:p>
          <a:p>
            <a:pPr algn="ctr">
              <a:lnSpc>
                <a:spcPct val="90000"/>
              </a:lnSpc>
            </a:pPr>
            <a:r>
              <a:rPr lang="ru-RU" sz="1200" b="1" dirty="0" smtClean="0">
                <a:solidFill>
                  <a:srgbClr val="0479CD"/>
                </a:solidFill>
              </a:rPr>
              <a:t> введен </a:t>
            </a:r>
            <a:r>
              <a:rPr lang="ru-RU" sz="1200" b="1" dirty="0">
                <a:solidFill>
                  <a:srgbClr val="0479CD"/>
                </a:solidFill>
              </a:rPr>
              <a:t>в эксплуатацию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38800" y="2630887"/>
            <a:ext cx="16577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Протяженность сетей газопровода 59,2 км.</a:t>
            </a:r>
            <a:endParaRPr lang="ru-RU" sz="1100" dirty="0"/>
          </a:p>
        </p:txBody>
      </p:sp>
      <p:sp>
        <p:nvSpPr>
          <p:cNvPr id="35" name="Двойные круглые скобки 34"/>
          <p:cNvSpPr/>
          <p:nvPr/>
        </p:nvSpPr>
        <p:spPr>
          <a:xfrm>
            <a:off x="5715000" y="2595097"/>
            <a:ext cx="1374961" cy="522991"/>
          </a:xfrm>
          <a:prstGeom prst="bracketPair">
            <a:avLst>
              <a:gd name="adj" fmla="val 24951"/>
            </a:avLst>
          </a:prstGeom>
          <a:ln w="2222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6" name="Прямая соединительная линия 35"/>
          <p:cNvCxnSpPr/>
          <p:nvPr/>
        </p:nvCxnSpPr>
        <p:spPr>
          <a:xfrm>
            <a:off x="5817760" y="2595097"/>
            <a:ext cx="1159321" cy="0"/>
          </a:xfrm>
          <a:prstGeom prst="line">
            <a:avLst/>
          </a:prstGeom>
          <a:ln w="2222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 flipV="1">
            <a:off x="5817760" y="3116196"/>
            <a:ext cx="1159321" cy="1893"/>
          </a:xfrm>
          <a:prstGeom prst="line">
            <a:avLst/>
          </a:prstGeom>
          <a:ln w="2222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Рисунок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888" y="2722962"/>
            <a:ext cx="488218" cy="459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2305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Прямая со стрелкой 25"/>
          <p:cNvCxnSpPr/>
          <p:nvPr/>
        </p:nvCxnSpPr>
        <p:spPr>
          <a:xfrm>
            <a:off x="317406" y="4735368"/>
            <a:ext cx="219788" cy="0"/>
          </a:xfrm>
          <a:prstGeom prst="straightConnector1">
            <a:avLst/>
          </a:prstGeom>
          <a:ln w="2540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308175" y="3811330"/>
            <a:ext cx="219788" cy="0"/>
          </a:xfrm>
          <a:prstGeom prst="straightConnector1">
            <a:avLst/>
          </a:prstGeom>
          <a:ln w="2540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317406" y="3012166"/>
            <a:ext cx="219788" cy="0"/>
          </a:xfrm>
          <a:prstGeom prst="straightConnector1">
            <a:avLst/>
          </a:prstGeom>
          <a:ln w="2540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191022" y="-47655"/>
            <a:ext cx="45584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Государственно-частное партнерство</a:t>
            </a:r>
            <a:endParaRPr lang="ru-RU" sz="2000" b="1" dirty="0">
              <a:solidFill>
                <a:srgbClr val="002060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9601" y="1352041"/>
            <a:ext cx="409999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1400" dirty="0" smtClean="0"/>
              <a:t>14 января 2023 года подписано концессионное соглашение по реконструкции объектов уличного освещения с АО «ЮТЭК-Региональные сети». </a:t>
            </a:r>
            <a:endParaRPr lang="ru-RU" sz="1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022" y="481458"/>
            <a:ext cx="4048949" cy="283858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8" name="TextBox 7"/>
          <p:cNvSpPr txBox="1"/>
          <p:nvPr/>
        </p:nvSpPr>
        <p:spPr>
          <a:xfrm>
            <a:off x="130874" y="467494"/>
            <a:ext cx="41363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1600" dirty="0" smtClean="0"/>
              <a:t>«ЮТЭК-РС» – наш постоянный инвестор в сфере энергосбережения. </a:t>
            </a:r>
            <a:endParaRPr lang="ru-RU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615691" y="3529656"/>
            <a:ext cx="18989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/>
              <a:t>Объем инвестиций – </a:t>
            </a:r>
          </a:p>
          <a:p>
            <a:pPr algn="just"/>
            <a:r>
              <a:rPr lang="ru-RU" sz="1400" dirty="0" smtClean="0"/>
              <a:t>45 миллионов рублей  </a:t>
            </a:r>
            <a:endParaRPr lang="ru-RU" sz="14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564" y="3548372"/>
            <a:ext cx="1421710" cy="18250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0" name="Скругленный прямоугольник 9"/>
          <p:cNvSpPr/>
          <p:nvPr/>
        </p:nvSpPr>
        <p:spPr>
          <a:xfrm>
            <a:off x="328147" y="1275926"/>
            <a:ext cx="4330757" cy="1084788"/>
          </a:xfrm>
          <a:prstGeom prst="round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flipH="1">
            <a:off x="328147" y="2107160"/>
            <a:ext cx="2195" cy="3379240"/>
          </a:xfrm>
          <a:prstGeom prst="line">
            <a:avLst/>
          </a:prstGeom>
          <a:ln w="254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Скругленный прямоугольник 11"/>
          <p:cNvSpPr/>
          <p:nvPr/>
        </p:nvSpPr>
        <p:spPr>
          <a:xfrm>
            <a:off x="642287" y="2722865"/>
            <a:ext cx="2155937" cy="523220"/>
          </a:xfrm>
          <a:prstGeom prst="roundRect">
            <a:avLst/>
          </a:prstGeom>
          <a:noFill/>
          <a:ln w="1905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Блок-схема: узел 12"/>
          <p:cNvSpPr/>
          <p:nvPr/>
        </p:nvSpPr>
        <p:spPr>
          <a:xfrm>
            <a:off x="229679" y="2938310"/>
            <a:ext cx="188390" cy="147712"/>
          </a:xfrm>
          <a:prstGeom prst="flowChartConnector">
            <a:avLst/>
          </a:prstGeom>
          <a:solidFill>
            <a:schemeClr val="bg1"/>
          </a:solidFill>
          <a:ln w="25400">
            <a:solidFill>
              <a:srgbClr val="0070C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" name="Прямоугольник 1"/>
          <p:cNvSpPr/>
          <p:nvPr/>
        </p:nvSpPr>
        <p:spPr>
          <a:xfrm>
            <a:off x="595460" y="2830586"/>
            <a:ext cx="19953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Срок КС - </a:t>
            </a:r>
            <a:r>
              <a:rPr lang="ru-RU" sz="1400" dirty="0"/>
              <a:t>16 лет. </a:t>
            </a:r>
          </a:p>
        </p:txBody>
      </p:sp>
      <p:sp>
        <p:nvSpPr>
          <p:cNvPr id="16" name="Блок-схема: узел 15"/>
          <p:cNvSpPr/>
          <p:nvPr/>
        </p:nvSpPr>
        <p:spPr>
          <a:xfrm>
            <a:off x="229679" y="3737474"/>
            <a:ext cx="188390" cy="147712"/>
          </a:xfrm>
          <a:prstGeom prst="flowChartConnector">
            <a:avLst/>
          </a:prstGeom>
          <a:solidFill>
            <a:schemeClr val="bg1"/>
          </a:solidFill>
          <a:ln w="25400">
            <a:solidFill>
              <a:srgbClr val="0070C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36983" y="3549720"/>
            <a:ext cx="2162968" cy="523220"/>
          </a:xfrm>
          <a:prstGeom prst="roundRect">
            <a:avLst/>
          </a:prstGeom>
          <a:noFill/>
          <a:ln w="1905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4833" y="1037364"/>
            <a:ext cx="659172" cy="65917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36981" y="4395625"/>
            <a:ext cx="206449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/>
              <a:t>Модернизация 2344 единиц уличного освещения (светильники и торшерные лампы) во всех микрорайона города Пыть-Яха </a:t>
            </a:r>
            <a:endParaRPr lang="ru-RU" sz="1400" dirty="0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36981" y="4336447"/>
            <a:ext cx="2164281" cy="1659616"/>
          </a:xfrm>
          <a:prstGeom prst="roundRect">
            <a:avLst/>
          </a:prstGeom>
          <a:noFill/>
          <a:ln w="1905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Блок-схема: узел 23"/>
          <p:cNvSpPr/>
          <p:nvPr/>
        </p:nvSpPr>
        <p:spPr>
          <a:xfrm>
            <a:off x="229679" y="4661512"/>
            <a:ext cx="188390" cy="147712"/>
          </a:xfrm>
          <a:prstGeom prst="flowChartConnector">
            <a:avLst/>
          </a:prstGeom>
          <a:solidFill>
            <a:schemeClr val="bg1"/>
          </a:solidFill>
          <a:ln w="25400">
            <a:solidFill>
              <a:srgbClr val="0070C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cxnSp>
        <p:nvCxnSpPr>
          <p:cNvPr id="25" name="Прямая со стрелкой 24"/>
          <p:cNvCxnSpPr/>
          <p:nvPr/>
        </p:nvCxnSpPr>
        <p:spPr>
          <a:xfrm>
            <a:off x="323874" y="5391150"/>
            <a:ext cx="0" cy="190500"/>
          </a:xfrm>
          <a:prstGeom prst="straightConnector1">
            <a:avLst/>
          </a:prstGeom>
          <a:ln w="2540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Прямоугольник 30"/>
          <p:cNvSpPr/>
          <p:nvPr/>
        </p:nvSpPr>
        <p:spPr>
          <a:xfrm>
            <a:off x="4572000" y="5357126"/>
            <a:ext cx="425085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ru-RU" sz="1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Планируется заключение </a:t>
            </a: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концессионного соглашения по объектам </a:t>
            </a:r>
            <a:r>
              <a:rPr lang="ru-RU" sz="1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тепло-водоснабжения. </a:t>
            </a: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Планируемая дата заключения концессионного соглашения – 4 квартал 2023 </a:t>
            </a:r>
            <a:r>
              <a:rPr lang="ru-RU" sz="1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года.</a:t>
            </a:r>
            <a:r>
              <a:rPr lang="ru-RU" sz="11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В перечень объектов, передаваемых в </a:t>
            </a:r>
            <a:r>
              <a:rPr lang="ru-RU" sz="1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концессию, </a:t>
            </a: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включено 348 объектов коммунального хозяйства.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AutoShape 2" descr="https://novostipmr.com/sites/default/files/field/image/202210/va6vovcfed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3" name="AutoShape 4" descr="https://novostipmr.com/sites/default/files/field/image/202210/va6vovcfed4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3339156"/>
            <a:ext cx="3064823" cy="2051994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0814035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27076</TotalTime>
  <Words>3616</Words>
  <Application>Microsoft Office PowerPoint</Application>
  <PresentationFormat>Экран (4:3)</PresentationFormat>
  <Paragraphs>846</Paragraphs>
  <Slides>30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7" baseType="lpstr">
      <vt:lpstr>Arial</vt:lpstr>
      <vt:lpstr>Calibri</vt:lpstr>
      <vt:lpstr>Calibri Light</vt:lpstr>
      <vt:lpstr>Times New Roman</vt:lpstr>
      <vt:lpstr>Verdana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Людмила Борцова</dc:creator>
  <cp:lastModifiedBy>Надежда Наумова</cp:lastModifiedBy>
  <cp:revision>2691</cp:revision>
  <cp:lastPrinted>2023-04-19T09:10:43Z</cp:lastPrinted>
  <dcterms:created xsi:type="dcterms:W3CDTF">2013-10-29T06:50:47Z</dcterms:created>
  <dcterms:modified xsi:type="dcterms:W3CDTF">2023-12-11T09:56:02Z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  <property fmtid="{D5CDD505-2E9C-101B-9397-08002B2CF9AE}" pid="3" name="ODF_LAST_URL">
    <vt:lpwstr>C:\Users\BorcovaLA\Desktop\ИНВЕСТ ПАСПОРТ.odp</vt:lpwstr>
  </property>
</Properties>
</file>